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4"/>
  </p:sldMasterIdLst>
  <p:notesMasterIdLst>
    <p:notesMasterId r:id="rId51"/>
  </p:notesMasterIdLst>
  <p:handoutMasterIdLst>
    <p:handoutMasterId r:id="rId52"/>
  </p:handoutMasterIdLst>
  <p:sldIdLst>
    <p:sldId id="256" r:id="rId5"/>
    <p:sldId id="261" r:id="rId6"/>
    <p:sldId id="258" r:id="rId7"/>
    <p:sldId id="262" r:id="rId8"/>
    <p:sldId id="271" r:id="rId9"/>
    <p:sldId id="272" r:id="rId10"/>
    <p:sldId id="274" r:id="rId11"/>
    <p:sldId id="263" r:id="rId12"/>
    <p:sldId id="276" r:id="rId13"/>
    <p:sldId id="332" r:id="rId14"/>
    <p:sldId id="344" r:id="rId15"/>
    <p:sldId id="265" r:id="rId16"/>
    <p:sldId id="345" r:id="rId17"/>
    <p:sldId id="325" r:id="rId18"/>
    <p:sldId id="347" r:id="rId19"/>
    <p:sldId id="308" r:id="rId20"/>
    <p:sldId id="264" r:id="rId21"/>
    <p:sldId id="320" r:id="rId22"/>
    <p:sldId id="322" r:id="rId23"/>
    <p:sldId id="323" r:id="rId24"/>
    <p:sldId id="324" r:id="rId25"/>
    <p:sldId id="302" r:id="rId26"/>
    <p:sldId id="301" r:id="rId27"/>
    <p:sldId id="311" r:id="rId28"/>
    <p:sldId id="270" r:id="rId29"/>
    <p:sldId id="277" r:id="rId30"/>
    <p:sldId id="273" r:id="rId31"/>
    <p:sldId id="330" r:id="rId32"/>
    <p:sldId id="312" r:id="rId33"/>
    <p:sldId id="313" r:id="rId34"/>
    <p:sldId id="336" r:id="rId35"/>
    <p:sldId id="314" r:id="rId36"/>
    <p:sldId id="315" r:id="rId37"/>
    <p:sldId id="316" r:id="rId38"/>
    <p:sldId id="317" r:id="rId39"/>
    <p:sldId id="327" r:id="rId40"/>
    <p:sldId id="350" r:id="rId41"/>
    <p:sldId id="340" r:id="rId42"/>
    <p:sldId id="341" r:id="rId43"/>
    <p:sldId id="326" r:id="rId44"/>
    <p:sldId id="334" r:id="rId45"/>
    <p:sldId id="328" r:id="rId46"/>
    <p:sldId id="329" r:id="rId47"/>
    <p:sldId id="337" r:id="rId48"/>
    <p:sldId id="343" r:id="rId49"/>
    <p:sldId id="304" r:id="rId50"/>
  </p:sldIdLst>
  <p:sldSz cx="9144000" cy="6858000" type="screen4x3"/>
  <p:notesSz cx="9296400" cy="7010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C8F48"/>
    <a:srgbClr val="140C00"/>
    <a:srgbClr val="DCB894"/>
    <a:srgbClr val="FFFF99"/>
    <a:srgbClr val="71C6FF"/>
    <a:srgbClr val="0099FF"/>
    <a:srgbClr val="FF6699"/>
    <a:srgbClr val="FFFF66"/>
    <a:srgbClr val="37441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308" autoAdjust="0"/>
    <p:restoredTop sz="87518" autoAdjust="0"/>
  </p:normalViewPr>
  <p:slideViewPr>
    <p:cSldViewPr snapToGrid="0" snapToObjects="1">
      <p:cViewPr varScale="1">
        <p:scale>
          <a:sx n="47" d="100"/>
          <a:sy n="47" d="100"/>
        </p:scale>
        <p:origin x="1320" y="48"/>
      </p:cViewPr>
      <p:guideLst>
        <p:guide orient="horz" pos="2160"/>
        <p:guide pos="2880"/>
      </p:guideLst>
    </p:cSldViewPr>
  </p:slideViewPr>
  <p:outlineViewPr>
    <p:cViewPr>
      <p:scale>
        <a:sx n="33" d="100"/>
        <a:sy n="33" d="100"/>
      </p:scale>
      <p:origin x="0" y="-14514"/>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105" d="100"/>
          <a:sy n="105" d="100"/>
        </p:scale>
        <p:origin x="738"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88888888889128E-2"/>
          <c:y val="0.15098774042811924"/>
          <c:w val="0.63165704286964164"/>
          <c:h val="0.64229664137752962"/>
        </c:manualLayout>
      </c:layout>
      <c:pieChart>
        <c:varyColors val="1"/>
        <c:dLbls>
          <c:showLegendKey val="0"/>
          <c:showVal val="0"/>
          <c:showCatName val="0"/>
          <c:showSerName val="0"/>
          <c:showPercent val="0"/>
          <c:showBubbleSize val="0"/>
          <c:showLeaderLines val="0"/>
        </c:dLbls>
        <c:firstSliceAng val="0"/>
      </c:pieChart>
    </c:plotArea>
    <c:legend>
      <c:legendPos val="r"/>
      <c:layout>
        <c:manualLayout>
          <c:xMode val="edge"/>
          <c:yMode val="edge"/>
          <c:x val="0.1771151066311514"/>
          <c:y val="0.75439760542845524"/>
          <c:w val="0.45994936469270281"/>
          <c:h val="0.13491710707451923"/>
        </c:manualLayout>
      </c:layout>
      <c:overlay val="0"/>
      <c:txPr>
        <a:bodyPr/>
        <a:lstStyle/>
        <a:p>
          <a:pPr algn="just">
            <a:defRPr sz="1600"/>
          </a:pPr>
          <a:endParaRPr lang="en-US"/>
        </a:p>
      </c:txPr>
    </c:legend>
    <c:plotVisOnly val="1"/>
    <c:dispBlanksAs val="zero"/>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16944408296816"/>
          <c:y val="0"/>
          <c:w val="0.48043324760626066"/>
          <c:h val="0.87846309055118132"/>
        </c:manualLayout>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9D3-4E17-AFA5-D4F26E45A01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9D3-4E17-AFA5-D4F26E45A01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9D3-4E17-AFA5-D4F26E45A01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9D3-4E17-AFA5-D4F26E45A01D}"/>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E9D3-4E17-AFA5-D4F26E45A01D}"/>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E9D3-4E17-AFA5-D4F26E45A01D}"/>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E9D3-4E17-AFA5-D4F26E45A01D}"/>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E9D3-4E17-AFA5-D4F26E45A01D}"/>
              </c:ext>
            </c:extLst>
          </c:dPt>
          <c:cat>
            <c:strRef>
              <c:f>Sheet1!$A$2:$A$9</c:f>
              <c:strCache>
                <c:ptCount val="8"/>
                <c:pt idx="0">
                  <c:v>Individuals - 31%</c:v>
                </c:pt>
                <c:pt idx="1">
                  <c:v>Foundations - 13%</c:v>
                </c:pt>
                <c:pt idx="2">
                  <c:v>Faith Community - 9%</c:v>
                </c:pt>
                <c:pt idx="3">
                  <c:v>Corporate - 7%</c:v>
                </c:pt>
                <c:pt idx="4">
                  <c:v>United Way - 3%</c:v>
                </c:pt>
                <c:pt idx="5">
                  <c:v>Local Government - 33%</c:v>
                </c:pt>
                <c:pt idx="6">
                  <c:v>Service Clubs - 2%</c:v>
                </c:pt>
                <c:pt idx="7">
                  <c:v>School Fundraisers - 2%</c:v>
                </c:pt>
              </c:strCache>
            </c:strRef>
          </c:cat>
          <c:val>
            <c:numRef>
              <c:f>Sheet1!$B$2:$B$9</c:f>
              <c:numCache>
                <c:formatCode>General</c:formatCode>
                <c:ptCount val="8"/>
                <c:pt idx="0">
                  <c:v>31</c:v>
                </c:pt>
                <c:pt idx="1">
                  <c:v>13</c:v>
                </c:pt>
                <c:pt idx="2">
                  <c:v>9</c:v>
                </c:pt>
                <c:pt idx="3">
                  <c:v>7</c:v>
                </c:pt>
                <c:pt idx="4">
                  <c:v>3</c:v>
                </c:pt>
                <c:pt idx="5">
                  <c:v>33</c:v>
                </c:pt>
                <c:pt idx="6">
                  <c:v>2</c:v>
                </c:pt>
                <c:pt idx="7" formatCode="0.00%">
                  <c:v>0.02</c:v>
                </c:pt>
              </c:numCache>
            </c:numRef>
          </c:val>
          <c:extLst>
            <c:ext xmlns:c16="http://schemas.microsoft.com/office/drawing/2014/chart" uri="{C3380CC4-5D6E-409C-BE32-E72D297353CC}">
              <c16:uniqueId val="{00000000-B812-47B9-80F9-808A09BE9CFD}"/>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legendEntry>
        <c:idx val="0"/>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0.59628725652329384"/>
          <c:y val="3.3809055118110275E-4"/>
          <c:w val="0.35204937664041996"/>
          <c:h val="0.7934119094488189"/>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4029282" cy="35076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5265014" y="0"/>
            <a:ext cx="4029282" cy="350760"/>
          </a:xfrm>
          <a:prstGeom prst="rect">
            <a:avLst/>
          </a:prstGeom>
        </p:spPr>
        <p:txBody>
          <a:bodyPr vert="horz" lIns="91440" tIns="45720" rIns="91440" bIns="45720" rtlCol="0"/>
          <a:lstStyle>
            <a:lvl1pPr algn="r">
              <a:defRPr sz="1200"/>
            </a:lvl1pPr>
          </a:lstStyle>
          <a:p>
            <a:fld id="{D9F1012A-A0FC-4019-B988-1569F3BC50A4}" type="datetimeFigureOut">
              <a:rPr lang="en-US" smtClean="0"/>
              <a:pPr/>
              <a:t>1/4/2024</a:t>
            </a:fld>
            <a:endParaRPr lang="en-US" dirty="0"/>
          </a:p>
        </p:txBody>
      </p:sp>
      <p:sp>
        <p:nvSpPr>
          <p:cNvPr id="4" name="Footer Placeholder 3"/>
          <p:cNvSpPr>
            <a:spLocks noGrp="1"/>
          </p:cNvSpPr>
          <p:nvPr>
            <p:ph type="ftr" sz="quarter" idx="2"/>
          </p:nvPr>
        </p:nvSpPr>
        <p:spPr>
          <a:xfrm>
            <a:off x="2" y="6658443"/>
            <a:ext cx="4029282" cy="35076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5265014" y="6658443"/>
            <a:ext cx="4029282" cy="350760"/>
          </a:xfrm>
          <a:prstGeom prst="rect">
            <a:avLst/>
          </a:prstGeom>
        </p:spPr>
        <p:txBody>
          <a:bodyPr vert="horz" lIns="91440" tIns="45720" rIns="91440" bIns="45720" rtlCol="0" anchor="b"/>
          <a:lstStyle>
            <a:lvl1pPr algn="r">
              <a:defRPr sz="1200"/>
            </a:lvl1pPr>
          </a:lstStyle>
          <a:p>
            <a:fld id="{DEFA9176-04E9-47D4-BA38-7DC3A03883CD}" type="slidenum">
              <a:rPr lang="en-US" smtClean="0"/>
              <a:pPr/>
              <a:t>‹#›</a:t>
            </a:fld>
            <a:endParaRPr lang="en-US" dirty="0"/>
          </a:p>
        </p:txBody>
      </p:sp>
    </p:spTree>
    <p:extLst>
      <p:ext uri="{BB962C8B-B14F-4D97-AF65-F5344CB8AC3E}">
        <p14:creationId xmlns:p14="http://schemas.microsoft.com/office/powerpoint/2010/main" val="281412740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4029282" cy="35076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5265014" y="0"/>
            <a:ext cx="4029282" cy="350760"/>
          </a:xfrm>
          <a:prstGeom prst="rect">
            <a:avLst/>
          </a:prstGeom>
        </p:spPr>
        <p:txBody>
          <a:bodyPr vert="horz" lIns="91440" tIns="45720" rIns="91440" bIns="45720" rtlCol="0"/>
          <a:lstStyle>
            <a:lvl1pPr algn="r">
              <a:defRPr sz="1200"/>
            </a:lvl1pPr>
          </a:lstStyle>
          <a:p>
            <a:fld id="{1A13DE66-E5B9-4DF1-A6C3-E787EF5873C3}" type="datetimeFigureOut">
              <a:rPr lang="en-US" smtClean="0"/>
              <a:pPr/>
              <a:t>1/4/2024</a:t>
            </a:fld>
            <a:endParaRPr lang="en-US" dirty="0"/>
          </a:p>
        </p:txBody>
      </p:sp>
      <p:sp>
        <p:nvSpPr>
          <p:cNvPr id="4" name="Slide Image Placeholder 3"/>
          <p:cNvSpPr>
            <a:spLocks noGrp="1" noRot="1" noChangeAspect="1"/>
          </p:cNvSpPr>
          <p:nvPr>
            <p:ph type="sldImg" idx="2"/>
          </p:nvPr>
        </p:nvSpPr>
        <p:spPr>
          <a:xfrm>
            <a:off x="1801368" y="317500"/>
            <a:ext cx="5861304" cy="4151274"/>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430783" y="4752358"/>
            <a:ext cx="8232738" cy="225684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2" y="6658443"/>
            <a:ext cx="4029282" cy="35076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5265014" y="6658443"/>
            <a:ext cx="4029282" cy="350760"/>
          </a:xfrm>
          <a:prstGeom prst="rect">
            <a:avLst/>
          </a:prstGeom>
        </p:spPr>
        <p:txBody>
          <a:bodyPr vert="horz" lIns="91440" tIns="45720" rIns="91440" bIns="45720" rtlCol="0" anchor="b"/>
          <a:lstStyle>
            <a:lvl1pPr algn="r">
              <a:defRPr sz="1200"/>
            </a:lvl1pPr>
          </a:lstStyle>
          <a:p>
            <a:fld id="{C6BD3ED4-B556-46D2-9380-36DEFA65AFA0}" type="slidenum">
              <a:rPr lang="en-US" smtClean="0"/>
              <a:pPr/>
              <a:t>‹#›</a:t>
            </a:fld>
            <a:endParaRPr lang="en-US" dirty="0"/>
          </a:p>
        </p:txBody>
      </p:sp>
    </p:spTree>
    <p:extLst>
      <p:ext uri="{BB962C8B-B14F-4D97-AF65-F5344CB8AC3E}">
        <p14:creationId xmlns:p14="http://schemas.microsoft.com/office/powerpoint/2010/main" val="415708064"/>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2400" kern="1200">
        <a:solidFill>
          <a:schemeClr val="tx1"/>
        </a:solidFill>
        <a:latin typeface="+mn-lt"/>
        <a:ea typeface="+mn-ea"/>
        <a:cs typeface="+mn-cs"/>
      </a:defRPr>
    </a:lvl1pPr>
    <a:lvl2pPr marL="457200" algn="l" defTabSz="914400" rtl="0" eaLnBrk="1" latinLnBrk="0" hangingPunct="1">
      <a:defRPr sz="2400" kern="1200">
        <a:solidFill>
          <a:schemeClr val="tx1"/>
        </a:solidFill>
        <a:latin typeface="+mn-lt"/>
        <a:ea typeface="+mn-ea"/>
        <a:cs typeface="+mn-cs"/>
      </a:defRPr>
    </a:lvl2pPr>
    <a:lvl3pPr marL="914400" algn="l" defTabSz="914400" rtl="0" eaLnBrk="1" latinLnBrk="0" hangingPunct="1">
      <a:defRPr sz="2400" kern="1200">
        <a:solidFill>
          <a:schemeClr val="tx1"/>
        </a:solidFill>
        <a:latin typeface="+mn-lt"/>
        <a:ea typeface="+mn-ea"/>
        <a:cs typeface="+mn-cs"/>
      </a:defRPr>
    </a:lvl3pPr>
    <a:lvl4pPr marL="1371600" algn="l" defTabSz="914400" rtl="0" eaLnBrk="1" latinLnBrk="0" hangingPunct="1">
      <a:defRPr sz="2400" kern="1200">
        <a:solidFill>
          <a:schemeClr val="tx1"/>
        </a:solidFill>
        <a:latin typeface="+mn-lt"/>
        <a:ea typeface="+mn-ea"/>
        <a:cs typeface="+mn-cs"/>
      </a:defRPr>
    </a:lvl4pPr>
    <a:lvl5pPr marL="1828800" algn="l" defTabSz="914400" rtl="0" eaLnBrk="1" latinLnBrk="0" hangingPunct="1">
      <a:defRPr sz="24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65325" y="317500"/>
            <a:ext cx="5534025" cy="4151313"/>
          </a:xfrm>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2541875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65325" y="317500"/>
            <a:ext cx="5534025" cy="4151313"/>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359065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65325" y="317500"/>
            <a:ext cx="5534025" cy="4151313"/>
          </a:xfrm>
        </p:spPr>
      </p:sp>
      <p:sp>
        <p:nvSpPr>
          <p:cNvPr id="3" name="Notes Placeholder 2"/>
          <p:cNvSpPr>
            <a:spLocks noGrp="1"/>
          </p:cNvSpPr>
          <p:nvPr>
            <p:ph type="body" idx="1"/>
          </p:nvPr>
        </p:nvSpPr>
        <p:spPr>
          <a:xfrm>
            <a:off x="430783" y="4542046"/>
            <a:ext cx="8232738" cy="2256845"/>
          </a:xfrm>
        </p:spPr>
        <p:txBody>
          <a:bodyPr>
            <a:normAutofit fontScale="92500" lnSpcReduction="20000"/>
          </a:bodyPr>
          <a:lstStyle/>
          <a:p>
            <a:r>
              <a:rPr lang="en-US" sz="1600" kern="1200" dirty="0">
                <a:solidFill>
                  <a:schemeClr val="tx1"/>
                </a:solidFill>
                <a:effectLst/>
                <a:latin typeface="+mn-lt"/>
                <a:ea typeface="+mn-ea"/>
                <a:cs typeface="+mn-cs"/>
              </a:rPr>
              <a:t>In 1992 HOPE NOW, Inc. was created. It merged with Northwest Suburban PADS in 1998 to provide both shelter and supportive services to clients. The HOPE Center is a support center open 7:30 a.m. to 4:00 p.m., Monday through Friday.  The HOPE Center is drop-in. No appointment is necessary and there is no waiting list for services. At the HOPE Center we work with those without housing and at-risk to set them on a path to a better life.  We have three principle goals:</a:t>
            </a:r>
          </a:p>
          <a:p>
            <a:r>
              <a:rPr lang="en-US" sz="1600" kern="1200" dirty="0">
                <a:solidFill>
                  <a:schemeClr val="tx1"/>
                </a:solidFill>
                <a:effectLst/>
                <a:latin typeface="+mn-lt"/>
                <a:ea typeface="+mn-ea"/>
                <a:cs typeface="+mn-cs"/>
              </a:rPr>
              <a:t>1. First, we get people off the streets and into permanent housing. On average, the HOPE Center moves 2 households per week into permanent housing.</a:t>
            </a:r>
          </a:p>
          <a:p>
            <a:r>
              <a:rPr lang="en-US" sz="1600" kern="1200" dirty="0">
                <a:solidFill>
                  <a:schemeClr val="tx1"/>
                </a:solidFill>
                <a:effectLst/>
                <a:latin typeface="+mn-lt"/>
                <a:ea typeface="+mn-ea"/>
                <a:cs typeface="+mn-cs"/>
              </a:rPr>
              <a:t>2. Second, we keep people in stable housing, by providing food, clothing, counseling, and healthcare. The HOPE Center helps prevents 10-11 households per week from losing their housing.</a:t>
            </a:r>
          </a:p>
          <a:p>
            <a:r>
              <a:rPr lang="en-US" sz="1600" kern="1200" dirty="0">
                <a:solidFill>
                  <a:schemeClr val="tx1"/>
                </a:solidFill>
                <a:effectLst/>
                <a:latin typeface="+mn-lt"/>
                <a:ea typeface="+mn-ea"/>
                <a:cs typeface="+mn-cs"/>
              </a:rPr>
              <a:t>3. Third, we help clients improve their employment prospects. The HOPE Center helps 6-7 households per week find or keep employment or get unemployment.</a:t>
            </a:r>
          </a:p>
          <a:p>
            <a:endParaRPr lang="en-US" dirty="0"/>
          </a:p>
        </p:txBody>
      </p:sp>
    </p:spTree>
    <p:extLst>
      <p:ext uri="{BB962C8B-B14F-4D97-AF65-F5344CB8AC3E}">
        <p14:creationId xmlns:p14="http://schemas.microsoft.com/office/powerpoint/2010/main" val="7680447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65325" y="317500"/>
            <a:ext cx="5534025" cy="4151313"/>
          </a:xfrm>
        </p:spPr>
      </p:sp>
      <p:sp>
        <p:nvSpPr>
          <p:cNvPr id="3" name="Notes Placeholder 2"/>
          <p:cNvSpPr>
            <a:spLocks noGrp="1"/>
          </p:cNvSpPr>
          <p:nvPr>
            <p:ph type="body" idx="1"/>
          </p:nvPr>
        </p:nvSpPr>
        <p:spPr/>
        <p:txBody>
          <a:bodyPr/>
          <a:lstStyle/>
          <a:p>
            <a:r>
              <a:rPr lang="en-US" sz="1800" kern="1200" dirty="0">
                <a:solidFill>
                  <a:schemeClr val="tx1"/>
                </a:solidFill>
                <a:effectLst/>
                <a:latin typeface="+mn-lt"/>
                <a:ea typeface="+mn-ea"/>
                <a:cs typeface="+mn-cs"/>
              </a:rPr>
              <a:t>There are a variety of volunteer opportunities at the HOPE Center that are divided into various shifts.</a:t>
            </a:r>
          </a:p>
          <a:p>
            <a:pPr lvl="0"/>
            <a:r>
              <a:rPr lang="en-US" sz="1800" kern="1200" dirty="0">
                <a:solidFill>
                  <a:schemeClr val="tx1"/>
                </a:solidFill>
                <a:effectLst/>
                <a:latin typeface="+mn-lt"/>
                <a:ea typeface="+mn-ea"/>
                <a:cs typeface="+mn-cs"/>
              </a:rPr>
              <a:t>Front Desk Volunteers help with checking in clients, answering the phone, and other general office tasks – Morning Shift Available – 7:30am – 12:00pm and Afternoon Shift Available 12:00pm – 4:00pm</a:t>
            </a:r>
          </a:p>
          <a:p>
            <a:pPr lvl="0"/>
            <a:r>
              <a:rPr lang="en-US" sz="1800" kern="1200" dirty="0">
                <a:solidFill>
                  <a:schemeClr val="tx1"/>
                </a:solidFill>
                <a:effectLst/>
                <a:latin typeface="+mn-lt"/>
                <a:ea typeface="+mn-ea"/>
                <a:cs typeface="+mn-cs"/>
              </a:rPr>
              <a:t>Kitchen Assistant serves meals throughout the morning– 8:30am – 11:00am</a:t>
            </a:r>
          </a:p>
          <a:p>
            <a:pPr lvl="0"/>
            <a:r>
              <a:rPr lang="en-US" sz="1800" kern="1200" dirty="0">
                <a:solidFill>
                  <a:schemeClr val="tx1"/>
                </a:solidFill>
                <a:effectLst/>
                <a:latin typeface="+mn-lt"/>
                <a:ea typeface="+mn-ea"/>
                <a:cs typeface="+mn-cs"/>
              </a:rPr>
              <a:t>Clothing Closet or Food Pantry Coordinator organizes donations– Flexible Schedule</a:t>
            </a:r>
          </a:p>
          <a:p>
            <a:endParaRPr lang="en-US" dirty="0"/>
          </a:p>
        </p:txBody>
      </p:sp>
    </p:spTree>
    <p:extLst>
      <p:ext uri="{BB962C8B-B14F-4D97-AF65-F5344CB8AC3E}">
        <p14:creationId xmlns:p14="http://schemas.microsoft.com/office/powerpoint/2010/main" val="19415924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65325" y="317500"/>
            <a:ext cx="5534025" cy="4151313"/>
          </a:xfrm>
        </p:spPr>
      </p:sp>
      <p:sp>
        <p:nvSpPr>
          <p:cNvPr id="3" name="Notes Placeholder 2"/>
          <p:cNvSpPr>
            <a:spLocks noGrp="1"/>
          </p:cNvSpPr>
          <p:nvPr>
            <p:ph type="body" idx="1"/>
          </p:nvPr>
        </p:nvSpPr>
        <p:spPr/>
        <p:txBody>
          <a:bodyPr/>
          <a:lstStyle/>
          <a:p>
            <a:r>
              <a:rPr lang="en-US" sz="1800" kern="1200" dirty="0">
                <a:solidFill>
                  <a:schemeClr val="tx1"/>
                </a:solidFill>
                <a:effectLst/>
                <a:latin typeface="+mn-lt"/>
                <a:ea typeface="+mn-ea"/>
                <a:cs typeface="+mn-cs"/>
              </a:rPr>
              <a:t>There are a variety of volunteer opportunities at the HOPE Center that are divided into various shifts.</a:t>
            </a:r>
          </a:p>
          <a:p>
            <a:pPr lvl="0"/>
            <a:r>
              <a:rPr lang="en-US" sz="1800" kern="1200" dirty="0">
                <a:solidFill>
                  <a:schemeClr val="tx1"/>
                </a:solidFill>
                <a:effectLst/>
                <a:latin typeface="+mn-lt"/>
                <a:ea typeface="+mn-ea"/>
                <a:cs typeface="+mn-cs"/>
              </a:rPr>
              <a:t>Front Desk Volunteers help with checking in clients, answering the phone, and other general office tasks – Morning Shift Available – 7:30am – 12:00pm and Afternoon Shift Available 12:00pm – 4:00pm</a:t>
            </a:r>
          </a:p>
          <a:p>
            <a:pPr lvl="0"/>
            <a:r>
              <a:rPr lang="en-US" sz="1800" kern="1200" dirty="0">
                <a:solidFill>
                  <a:schemeClr val="tx1"/>
                </a:solidFill>
                <a:effectLst/>
                <a:latin typeface="+mn-lt"/>
                <a:ea typeface="+mn-ea"/>
                <a:cs typeface="+mn-cs"/>
              </a:rPr>
              <a:t>Kitchen Assistant serves meals throughout the morning– 8:30am – 11:00am</a:t>
            </a:r>
          </a:p>
          <a:p>
            <a:pPr lvl="0"/>
            <a:r>
              <a:rPr lang="en-US" sz="1800" kern="1200" dirty="0">
                <a:solidFill>
                  <a:schemeClr val="tx1"/>
                </a:solidFill>
                <a:effectLst/>
                <a:latin typeface="+mn-lt"/>
                <a:ea typeface="+mn-ea"/>
                <a:cs typeface="+mn-cs"/>
              </a:rPr>
              <a:t>Clothing Closet or Food Pantry Coordinator organizes donations– Flexible Schedule</a:t>
            </a:r>
          </a:p>
          <a:p>
            <a:endParaRPr lang="en-US" dirty="0"/>
          </a:p>
        </p:txBody>
      </p:sp>
    </p:spTree>
    <p:extLst>
      <p:ext uri="{BB962C8B-B14F-4D97-AF65-F5344CB8AC3E}">
        <p14:creationId xmlns:p14="http://schemas.microsoft.com/office/powerpoint/2010/main" val="15860312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65325" y="317500"/>
            <a:ext cx="5534025" cy="4151313"/>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625233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65325" y="317500"/>
            <a:ext cx="5534025" cy="4151313"/>
          </a:xfrm>
        </p:spPr>
      </p:sp>
      <p:sp>
        <p:nvSpPr>
          <p:cNvPr id="3" name="Notes Placeholder 2"/>
          <p:cNvSpPr>
            <a:spLocks noGrp="1"/>
          </p:cNvSpPr>
          <p:nvPr>
            <p:ph type="body" idx="1"/>
          </p:nvPr>
        </p:nvSpPr>
        <p:spPr/>
        <p:txBody>
          <a:bodyPr/>
          <a:lstStyle/>
          <a:p>
            <a:r>
              <a:rPr lang="en-US" sz="1600" kern="1200" dirty="0">
                <a:solidFill>
                  <a:schemeClr val="tx1"/>
                </a:solidFill>
                <a:effectLst/>
                <a:latin typeface="+mn-lt"/>
                <a:ea typeface="+mn-ea"/>
                <a:cs typeface="+mn-cs"/>
              </a:rPr>
              <a:t>In 1989, Northwest Suburban PADS, Inc. was created to provide shelter and meals to the homeless in our community. The October – April PADS program currently has 22 faith-based sites that provide overnight shelter, a warm dinner, breakfast and a sack lunch. The program is staffed by over 2,500 volunteers, and during the last year housed an average of 74 guests per night. The PADS sites are open every night from October 1 – April 30, 7:00 p.m. to 7:00 a.m. </a:t>
            </a:r>
          </a:p>
          <a:p>
            <a:endParaRPr lang="en-US" dirty="0"/>
          </a:p>
        </p:txBody>
      </p:sp>
    </p:spTree>
    <p:extLst>
      <p:ext uri="{BB962C8B-B14F-4D97-AF65-F5344CB8AC3E}">
        <p14:creationId xmlns:p14="http://schemas.microsoft.com/office/powerpoint/2010/main" val="39794794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65325" y="317500"/>
            <a:ext cx="5534025" cy="4151313"/>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368169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65325" y="317500"/>
            <a:ext cx="5534025" cy="415131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mn-lt"/>
                <a:ea typeface="+mn-ea"/>
                <a:cs typeface="+mn-cs"/>
              </a:rPr>
              <a:t>Shift times will vary from site to site depending on the site’s capacity.</a:t>
            </a:r>
          </a:p>
          <a:p>
            <a:endParaRPr lang="en-US" dirty="0"/>
          </a:p>
        </p:txBody>
      </p:sp>
    </p:spTree>
    <p:extLst>
      <p:ext uri="{BB962C8B-B14F-4D97-AF65-F5344CB8AC3E}">
        <p14:creationId xmlns:p14="http://schemas.microsoft.com/office/powerpoint/2010/main" val="13098639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65325" y="317500"/>
            <a:ext cx="5534025" cy="415131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mn-lt"/>
                <a:ea typeface="+mn-ea"/>
                <a:cs typeface="+mn-cs"/>
              </a:rPr>
              <a:t>Shift times will vary from site to site depending on the site’s capacity.</a:t>
            </a:r>
          </a:p>
          <a:p>
            <a:endParaRPr lang="en-US" dirty="0"/>
          </a:p>
        </p:txBody>
      </p:sp>
    </p:spTree>
    <p:extLst>
      <p:ext uri="{BB962C8B-B14F-4D97-AF65-F5344CB8AC3E}">
        <p14:creationId xmlns:p14="http://schemas.microsoft.com/office/powerpoint/2010/main" val="11651500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65325" y="317500"/>
            <a:ext cx="5534025" cy="4151313"/>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362070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65325" y="317500"/>
            <a:ext cx="5534025" cy="4151313"/>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69038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65325" y="317500"/>
            <a:ext cx="5534025" cy="4151313"/>
          </a:xfrm>
        </p:spPr>
      </p:sp>
      <p:sp>
        <p:nvSpPr>
          <p:cNvPr id="3" name="Notes Placeholder 2"/>
          <p:cNvSpPr>
            <a:spLocks noGrp="1"/>
          </p:cNvSpPr>
          <p:nvPr>
            <p:ph type="body" idx="1"/>
          </p:nvPr>
        </p:nvSpPr>
        <p:spPr/>
        <p:txBody>
          <a:bodyPr>
            <a:normAutofit/>
          </a:bodyPr>
          <a:lstStyle/>
          <a:p>
            <a:r>
              <a:rPr lang="en-US" sz="1800" kern="1200" dirty="0">
                <a:solidFill>
                  <a:schemeClr val="tx1"/>
                </a:solidFill>
                <a:effectLst/>
                <a:latin typeface="+mn-lt"/>
                <a:ea typeface="+mn-ea"/>
                <a:cs typeface="+mn-cs"/>
              </a:rPr>
              <a:t>Each night from October - April PADS has 2 or 3 sites open in our service area. Most of the sites are centrally located and we do transport clients to and from the sites with our minibus. </a:t>
            </a:r>
            <a:endParaRPr lang="en-US" sz="1800" dirty="0"/>
          </a:p>
        </p:txBody>
      </p:sp>
    </p:spTree>
    <p:extLst>
      <p:ext uri="{BB962C8B-B14F-4D97-AF65-F5344CB8AC3E}">
        <p14:creationId xmlns:p14="http://schemas.microsoft.com/office/powerpoint/2010/main" val="11261188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65325" y="317500"/>
            <a:ext cx="5534025" cy="415131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effectLst/>
                <a:latin typeface="+mn-lt"/>
                <a:ea typeface="+mn-ea"/>
                <a:cs typeface="+mn-cs"/>
              </a:rPr>
              <a:t>Most of the time PADS is the first contact that our clients have with JOURNEYS. This may be the first time they have had shelter, a warm meal, or a safe place to sleep in days, weeks, or months.  PADS is also critically important because it is grassroots and mission driven. The volunteers involved with PADS are dedicated to helping their guests. PADS is equally important to both the HOPE Center and the Pathways Housing Readiness program. The overnight shelter program provides a safe place to sleep for guests while they work with their Case Managers at the HOPE Center towards stable housing.</a:t>
            </a:r>
          </a:p>
          <a:p>
            <a:endParaRPr lang="en-US" dirty="0"/>
          </a:p>
        </p:txBody>
      </p:sp>
    </p:spTree>
    <p:extLst>
      <p:ext uri="{BB962C8B-B14F-4D97-AF65-F5344CB8AC3E}">
        <p14:creationId xmlns:p14="http://schemas.microsoft.com/office/powerpoint/2010/main" val="39706384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65325" y="317500"/>
            <a:ext cx="5534025" cy="4151313"/>
          </a:xfrm>
        </p:spPr>
      </p:sp>
      <p:sp>
        <p:nvSpPr>
          <p:cNvPr id="3" name="Notes Placeholder 2"/>
          <p:cNvSpPr>
            <a:spLocks noGrp="1"/>
          </p:cNvSpPr>
          <p:nvPr>
            <p:ph type="body" idx="1"/>
          </p:nvPr>
        </p:nvSpPr>
        <p:spPr/>
        <p:txBody>
          <a:bodyPr/>
          <a:lstStyle/>
          <a:p>
            <a:pPr lvl="0"/>
            <a:r>
              <a:rPr lang="en-US" sz="1800" kern="1200" dirty="0">
                <a:solidFill>
                  <a:schemeClr val="tx1"/>
                </a:solidFill>
                <a:effectLst/>
                <a:latin typeface="+mn-lt"/>
                <a:ea typeface="+mn-ea"/>
                <a:cs typeface="+mn-cs"/>
              </a:rPr>
              <a:t>-A person convicted of a violent felony or multiple misdemeanors, acting aggressively, infected with a contagious disease or an individual who does not respect the code of conduct may become ineligible.</a:t>
            </a:r>
          </a:p>
          <a:p>
            <a:pPr lvl="0"/>
            <a:r>
              <a:rPr lang="en-US" sz="1800" kern="1200" dirty="0">
                <a:solidFill>
                  <a:schemeClr val="tx1"/>
                </a:solidFill>
                <a:effectLst/>
                <a:latin typeface="+mn-lt"/>
                <a:ea typeface="+mn-ea"/>
                <a:cs typeface="+mn-cs"/>
              </a:rPr>
              <a:t>-If a person’s last address was outside of the JOURNEYS service area, they may become ineligible.</a:t>
            </a:r>
          </a:p>
          <a:p>
            <a:pPr lvl="0"/>
            <a:r>
              <a:rPr lang="en-US" sz="1800" kern="1200" dirty="0">
                <a:solidFill>
                  <a:schemeClr val="tx1"/>
                </a:solidFill>
                <a:effectLst/>
                <a:latin typeface="+mn-lt"/>
                <a:ea typeface="+mn-ea"/>
                <a:cs typeface="+mn-cs"/>
              </a:rPr>
              <a:t>-All ineligible clients are referred to more appropriate agencies.</a:t>
            </a:r>
          </a:p>
          <a:p>
            <a:endParaRPr lang="en-US" dirty="0"/>
          </a:p>
        </p:txBody>
      </p:sp>
    </p:spTree>
    <p:extLst>
      <p:ext uri="{BB962C8B-B14F-4D97-AF65-F5344CB8AC3E}">
        <p14:creationId xmlns:p14="http://schemas.microsoft.com/office/powerpoint/2010/main" val="3487574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65325" y="317500"/>
            <a:ext cx="5534025" cy="4151313"/>
          </a:xfrm>
        </p:spPr>
      </p:sp>
      <p:sp>
        <p:nvSpPr>
          <p:cNvPr id="3" name="Notes Placeholder 2"/>
          <p:cNvSpPr>
            <a:spLocks noGrp="1"/>
          </p:cNvSpPr>
          <p:nvPr>
            <p:ph type="body" idx="1"/>
          </p:nvPr>
        </p:nvSpPr>
        <p:spPr/>
        <p:txBody>
          <a:bodyPr/>
          <a:lstStyle/>
          <a:p>
            <a:r>
              <a:rPr lang="en-US" sz="1800" kern="1200" dirty="0">
                <a:solidFill>
                  <a:schemeClr val="tx1"/>
                </a:solidFill>
                <a:effectLst/>
                <a:latin typeface="+mn-lt"/>
                <a:ea typeface="+mn-ea"/>
                <a:cs typeface="+mn-cs"/>
              </a:rPr>
              <a:t>This program prepares clients to re-enter mainstream permanent housing.</a:t>
            </a:r>
          </a:p>
          <a:p>
            <a:pPr lvl="0"/>
            <a:r>
              <a:rPr lang="en-US" sz="1800" kern="1200" dirty="0">
                <a:solidFill>
                  <a:schemeClr val="tx1"/>
                </a:solidFill>
                <a:effectLst/>
                <a:latin typeface="+mn-lt"/>
                <a:ea typeface="+mn-ea"/>
                <a:cs typeface="+mn-cs"/>
              </a:rPr>
              <a:t>Final Step: 2007 JOURNEYS partnered with Pathways Development Institute (PDI).</a:t>
            </a:r>
          </a:p>
          <a:p>
            <a:pPr lvl="0"/>
            <a:r>
              <a:rPr lang="en-US" sz="1800" kern="1200" dirty="0">
                <a:solidFill>
                  <a:schemeClr val="tx1"/>
                </a:solidFill>
                <a:effectLst/>
                <a:latin typeface="+mn-lt"/>
                <a:ea typeface="+mn-ea"/>
                <a:cs typeface="+mn-cs"/>
              </a:rPr>
              <a:t>PDI is a real estate holding company. Its sole mission is to purchase buildings in our service area and provide affordable housing exclusively to JOURNEYS’ clients.</a:t>
            </a:r>
          </a:p>
          <a:p>
            <a:pPr lvl="0"/>
            <a:r>
              <a:rPr lang="en-US" sz="1800" kern="1200" dirty="0">
                <a:solidFill>
                  <a:schemeClr val="tx1"/>
                </a:solidFill>
                <a:effectLst/>
                <a:latin typeface="+mn-lt"/>
                <a:ea typeface="+mn-ea"/>
                <a:cs typeface="+mn-cs"/>
              </a:rPr>
              <a:t>These 2 buildings can serve about 15 clients at one time. </a:t>
            </a:r>
          </a:p>
          <a:p>
            <a:pPr lvl="0"/>
            <a:r>
              <a:rPr lang="en-US" sz="1800" kern="1200" dirty="0">
                <a:solidFill>
                  <a:schemeClr val="tx1"/>
                </a:solidFill>
                <a:effectLst/>
                <a:latin typeface="+mn-lt"/>
                <a:ea typeface="+mn-ea"/>
                <a:cs typeface="+mn-cs"/>
              </a:rPr>
              <a:t>JOURNEYS helps these clients transition to mainstream housing by teaching life skills like roommate negotiation, cooking and cleaning, and landlord interaction.</a:t>
            </a:r>
          </a:p>
          <a:p>
            <a:endParaRPr lang="en-US" dirty="0"/>
          </a:p>
        </p:txBody>
      </p:sp>
    </p:spTree>
    <p:extLst>
      <p:ext uri="{BB962C8B-B14F-4D97-AF65-F5344CB8AC3E}">
        <p14:creationId xmlns:p14="http://schemas.microsoft.com/office/powerpoint/2010/main" val="26076165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65325" y="317500"/>
            <a:ext cx="5534025" cy="4151313"/>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366312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65325" y="317500"/>
            <a:ext cx="5534025" cy="4151313"/>
          </a:xfrm>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9350034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65325" y="317500"/>
            <a:ext cx="5534025" cy="4151313"/>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688262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65325" y="317500"/>
            <a:ext cx="5534025" cy="4151313"/>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454181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65325" y="317500"/>
            <a:ext cx="5534025" cy="4151313"/>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6BD3ED4-B556-46D2-9380-36DEFA65AFA0}" type="slidenum">
              <a:rPr lang="en-US" smtClean="0"/>
              <a:pPr/>
              <a:t>30</a:t>
            </a:fld>
            <a:endParaRPr lang="en-US" dirty="0"/>
          </a:p>
        </p:txBody>
      </p:sp>
    </p:spTree>
    <p:extLst>
      <p:ext uri="{BB962C8B-B14F-4D97-AF65-F5344CB8AC3E}">
        <p14:creationId xmlns:p14="http://schemas.microsoft.com/office/powerpoint/2010/main" val="21877853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65325" y="317500"/>
            <a:ext cx="5534025" cy="4151313"/>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6BD3ED4-B556-46D2-9380-36DEFA65AFA0}" type="slidenum">
              <a:rPr lang="en-US" smtClean="0"/>
              <a:pPr/>
              <a:t>31</a:t>
            </a:fld>
            <a:endParaRPr lang="en-US" dirty="0"/>
          </a:p>
        </p:txBody>
      </p:sp>
    </p:spTree>
    <p:extLst>
      <p:ext uri="{BB962C8B-B14F-4D97-AF65-F5344CB8AC3E}">
        <p14:creationId xmlns:p14="http://schemas.microsoft.com/office/powerpoint/2010/main" val="27247562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65325" y="317500"/>
            <a:ext cx="5534025" cy="4151313"/>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627695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65325" y="317500"/>
            <a:ext cx="5534025" cy="415131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effectLst/>
                <a:latin typeface="+mn-lt"/>
                <a:ea typeface="+mn-ea"/>
                <a:cs typeface="+mn-cs"/>
              </a:rPr>
              <a:t>All client information </a:t>
            </a:r>
            <a:r>
              <a:rPr lang="en-US" sz="1600" b="1" kern="1200" dirty="0">
                <a:solidFill>
                  <a:schemeClr val="tx1"/>
                </a:solidFill>
                <a:effectLst/>
                <a:latin typeface="+mn-lt"/>
                <a:ea typeface="+mn-ea"/>
                <a:cs typeface="+mn-cs"/>
              </a:rPr>
              <a:t>MUST </a:t>
            </a:r>
            <a:r>
              <a:rPr lang="en-US" sz="1600" kern="1200" dirty="0">
                <a:solidFill>
                  <a:schemeClr val="tx1"/>
                </a:solidFill>
                <a:effectLst/>
                <a:latin typeface="+mn-lt"/>
                <a:ea typeface="+mn-ea"/>
                <a:cs typeface="+mn-cs"/>
              </a:rPr>
              <a:t>remain confidential. It is essential that our clients know that we take their privacy very seriously. At JOURNEYS we abide by the confidentiality guidelines set forth in the Health Information Portability and Privacy act, or HIPPA. Under no circumstances are we to reveal any identifying information about our clients to anyone outside the agency. For example, if a person calls looking for a client, we reply with “we can neither confirm nor deny that the person is a client with this agency.” It does not matter whether someone claims to be a relative or know the client. You do not know the situation or whether the client even wants to be found by the individual calling.</a:t>
            </a:r>
          </a:p>
          <a:p>
            <a:endParaRPr lang="en-US" dirty="0"/>
          </a:p>
        </p:txBody>
      </p:sp>
    </p:spTree>
    <p:extLst>
      <p:ext uri="{BB962C8B-B14F-4D97-AF65-F5344CB8AC3E}">
        <p14:creationId xmlns:p14="http://schemas.microsoft.com/office/powerpoint/2010/main" val="7434225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65325" y="317500"/>
            <a:ext cx="5534025" cy="415131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mn-lt"/>
                <a:ea typeface="+mn-ea"/>
                <a:cs typeface="+mn-cs"/>
              </a:rPr>
              <a:t>With confidentiality comes the need for a no client picture policy. We also discourage posting on your personal social media accounts without permission from the Volunteer Coordinator. If you would like to share your experience, please tag JOURNEYS | The Road Home or send pictures taken </a:t>
            </a:r>
            <a:r>
              <a:rPr lang="en-US" sz="1800" b="1" kern="1200" dirty="0">
                <a:solidFill>
                  <a:schemeClr val="tx1"/>
                </a:solidFill>
                <a:effectLst/>
                <a:latin typeface="+mn-lt"/>
                <a:ea typeface="+mn-ea"/>
                <a:cs typeface="+mn-cs"/>
              </a:rPr>
              <a:t>before or after </a:t>
            </a:r>
            <a:r>
              <a:rPr lang="en-US" sz="1800" kern="1200" dirty="0">
                <a:solidFill>
                  <a:schemeClr val="tx1"/>
                </a:solidFill>
                <a:effectLst/>
                <a:latin typeface="+mn-lt"/>
                <a:ea typeface="+mn-ea"/>
                <a:cs typeface="+mn-cs"/>
              </a:rPr>
              <a:t>your shift with a blurb to the Volunteer Coordinator. It is highly encouraged to talk to the Volunteer Coordinator before using your personal social media accounts to maintain client confidentiality. Youth should never specify where they volunteer. </a:t>
            </a:r>
          </a:p>
          <a:p>
            <a:endParaRPr lang="en-US" dirty="0"/>
          </a:p>
        </p:txBody>
      </p:sp>
    </p:spTree>
    <p:extLst>
      <p:ext uri="{BB962C8B-B14F-4D97-AF65-F5344CB8AC3E}">
        <p14:creationId xmlns:p14="http://schemas.microsoft.com/office/powerpoint/2010/main" val="19150263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65325" y="317500"/>
            <a:ext cx="5534025" cy="415131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mn-lt"/>
                <a:ea typeface="+mn-ea"/>
                <a:cs typeface="+mn-cs"/>
              </a:rPr>
              <a:t>Dressing casually provides a comfortable setting for volunteers and people without housing. </a:t>
            </a:r>
          </a:p>
          <a:p>
            <a:endParaRPr lang="en-US" dirty="0"/>
          </a:p>
        </p:txBody>
      </p:sp>
    </p:spTree>
    <p:extLst>
      <p:ext uri="{BB962C8B-B14F-4D97-AF65-F5344CB8AC3E}">
        <p14:creationId xmlns:p14="http://schemas.microsoft.com/office/powerpoint/2010/main" val="33370493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65325" y="317500"/>
            <a:ext cx="5534025" cy="4151313"/>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721302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65325" y="317500"/>
            <a:ext cx="5534025" cy="415131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effectLst/>
                <a:latin typeface="+mn-lt"/>
                <a:ea typeface="+mn-ea"/>
                <a:cs typeface="+mn-cs"/>
              </a:rPr>
              <a:t>JOURNEYS welcomes youth volunteers to participate in the various programs mentioned before. There are policies in place to keep youth safe. Youth under 7</a:t>
            </a:r>
            <a:r>
              <a:rPr lang="en-US" sz="1600" kern="1200" baseline="30000" dirty="0">
                <a:solidFill>
                  <a:schemeClr val="tx1"/>
                </a:solidFill>
                <a:effectLst/>
                <a:latin typeface="+mn-lt"/>
                <a:ea typeface="+mn-ea"/>
                <a:cs typeface="+mn-cs"/>
              </a:rPr>
              <a:t>th</a:t>
            </a:r>
            <a:r>
              <a:rPr lang="en-US" sz="1600" kern="1200" dirty="0">
                <a:solidFill>
                  <a:schemeClr val="tx1"/>
                </a:solidFill>
                <a:effectLst/>
                <a:latin typeface="+mn-lt"/>
                <a:ea typeface="+mn-ea"/>
                <a:cs typeface="+mn-cs"/>
              </a:rPr>
              <a:t> grade may not volunteer when a client is present. Youth between 7</a:t>
            </a:r>
            <a:r>
              <a:rPr lang="en-US" sz="1600" kern="1200" baseline="30000" dirty="0">
                <a:solidFill>
                  <a:schemeClr val="tx1"/>
                </a:solidFill>
                <a:effectLst/>
                <a:latin typeface="+mn-lt"/>
                <a:ea typeface="+mn-ea"/>
                <a:cs typeface="+mn-cs"/>
              </a:rPr>
              <a:t>th</a:t>
            </a:r>
            <a:r>
              <a:rPr lang="en-US" sz="1600" kern="1200" dirty="0">
                <a:solidFill>
                  <a:schemeClr val="tx1"/>
                </a:solidFill>
                <a:effectLst/>
                <a:latin typeface="+mn-lt"/>
                <a:ea typeface="+mn-ea"/>
                <a:cs typeface="+mn-cs"/>
              </a:rPr>
              <a:t> – 12</a:t>
            </a:r>
            <a:r>
              <a:rPr lang="en-US" sz="1600" kern="1200" baseline="30000" dirty="0">
                <a:solidFill>
                  <a:schemeClr val="tx1"/>
                </a:solidFill>
                <a:effectLst/>
                <a:latin typeface="+mn-lt"/>
                <a:ea typeface="+mn-ea"/>
                <a:cs typeface="+mn-cs"/>
              </a:rPr>
              <a:t>th</a:t>
            </a:r>
            <a:r>
              <a:rPr lang="en-US" sz="1600" kern="1200" dirty="0">
                <a:solidFill>
                  <a:schemeClr val="tx1"/>
                </a:solidFill>
                <a:effectLst/>
                <a:latin typeface="+mn-lt"/>
                <a:ea typeface="+mn-ea"/>
                <a:cs typeface="+mn-cs"/>
              </a:rPr>
              <a:t> grade may volunteer when clients are present, but with limitations. 7</a:t>
            </a:r>
            <a:r>
              <a:rPr lang="en-US" sz="1600" kern="1200" baseline="30000" dirty="0">
                <a:solidFill>
                  <a:schemeClr val="tx1"/>
                </a:solidFill>
                <a:effectLst/>
                <a:latin typeface="+mn-lt"/>
                <a:ea typeface="+mn-ea"/>
                <a:cs typeface="+mn-cs"/>
              </a:rPr>
              <a:t>th</a:t>
            </a:r>
            <a:r>
              <a:rPr lang="en-US" sz="1600" kern="1200" dirty="0">
                <a:solidFill>
                  <a:schemeClr val="tx1"/>
                </a:solidFill>
                <a:effectLst/>
                <a:latin typeface="+mn-lt"/>
                <a:ea typeface="+mn-ea"/>
                <a:cs typeface="+mn-cs"/>
              </a:rPr>
              <a:t> – 9</a:t>
            </a:r>
            <a:r>
              <a:rPr lang="en-US" sz="1600" kern="1200" baseline="30000" dirty="0">
                <a:solidFill>
                  <a:schemeClr val="tx1"/>
                </a:solidFill>
                <a:effectLst/>
                <a:latin typeface="+mn-lt"/>
                <a:ea typeface="+mn-ea"/>
                <a:cs typeface="+mn-cs"/>
              </a:rPr>
              <a:t>th</a:t>
            </a:r>
            <a:r>
              <a:rPr lang="en-US" sz="1600" kern="1200" dirty="0">
                <a:solidFill>
                  <a:schemeClr val="tx1"/>
                </a:solidFill>
                <a:effectLst/>
                <a:latin typeface="+mn-lt"/>
                <a:ea typeface="+mn-ea"/>
                <a:cs typeface="+mn-cs"/>
              </a:rPr>
              <a:t> grade must have an adult parent or guardian present at all times during volunteer shift. 10</a:t>
            </a:r>
            <a:r>
              <a:rPr lang="en-US" sz="1600" kern="1200" baseline="30000" dirty="0">
                <a:solidFill>
                  <a:schemeClr val="tx1"/>
                </a:solidFill>
                <a:effectLst/>
                <a:latin typeface="+mn-lt"/>
                <a:ea typeface="+mn-ea"/>
                <a:cs typeface="+mn-cs"/>
              </a:rPr>
              <a:t>th</a:t>
            </a:r>
            <a:r>
              <a:rPr lang="en-US" sz="1600" kern="1200" dirty="0">
                <a:solidFill>
                  <a:schemeClr val="tx1"/>
                </a:solidFill>
                <a:effectLst/>
                <a:latin typeface="+mn-lt"/>
                <a:ea typeface="+mn-ea"/>
                <a:cs typeface="+mn-cs"/>
              </a:rPr>
              <a:t> – 12</a:t>
            </a:r>
            <a:r>
              <a:rPr lang="en-US" sz="1600" kern="1200" baseline="30000" dirty="0">
                <a:solidFill>
                  <a:schemeClr val="tx1"/>
                </a:solidFill>
                <a:effectLst/>
                <a:latin typeface="+mn-lt"/>
                <a:ea typeface="+mn-ea"/>
                <a:cs typeface="+mn-cs"/>
              </a:rPr>
              <a:t>th </a:t>
            </a:r>
            <a:r>
              <a:rPr lang="en-US" sz="1600" kern="1200" dirty="0">
                <a:solidFill>
                  <a:schemeClr val="tx1"/>
                </a:solidFill>
                <a:effectLst/>
                <a:latin typeface="+mn-lt"/>
                <a:ea typeface="+mn-ea"/>
                <a:cs typeface="+mn-cs"/>
              </a:rPr>
              <a:t> grade may volunteer without a parent or guardian, but will be assigned a task working side by side with an adult volunteer. Youth volunteer opportunities vary among PADS sites, so please see me or the Volunteer Coordinator before leaving.  Youth must also be aware that a shift may be cancelled if a youth client is anticipated to stay at a site.</a:t>
            </a:r>
          </a:p>
          <a:p>
            <a:endParaRPr lang="en-US" dirty="0"/>
          </a:p>
        </p:txBody>
      </p:sp>
    </p:spTree>
    <p:extLst>
      <p:ext uri="{BB962C8B-B14F-4D97-AF65-F5344CB8AC3E}">
        <p14:creationId xmlns:p14="http://schemas.microsoft.com/office/powerpoint/2010/main" val="2432492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65325" y="317500"/>
            <a:ext cx="5534025" cy="4151313"/>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016094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65325" y="317500"/>
            <a:ext cx="5534025" cy="4151313"/>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652598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65325" y="317500"/>
            <a:ext cx="5534025" cy="415131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mn-lt"/>
                <a:ea typeface="+mn-ea"/>
                <a:cs typeface="+mn-cs"/>
              </a:rPr>
              <a:t>Different activities are available based on the season and must be scheduled with the volunteer coordinator.</a:t>
            </a:r>
          </a:p>
          <a:p>
            <a:endParaRPr lang="en-US" dirty="0"/>
          </a:p>
        </p:txBody>
      </p:sp>
    </p:spTree>
    <p:extLst>
      <p:ext uri="{BB962C8B-B14F-4D97-AF65-F5344CB8AC3E}">
        <p14:creationId xmlns:p14="http://schemas.microsoft.com/office/powerpoint/2010/main" val="23407598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65325" y="317500"/>
            <a:ext cx="5534025" cy="4151313"/>
          </a:xfrm>
        </p:spPr>
      </p:sp>
      <p:sp>
        <p:nvSpPr>
          <p:cNvPr id="3" name="Notes Placeholder 2"/>
          <p:cNvSpPr>
            <a:spLocks noGrp="1"/>
          </p:cNvSpPr>
          <p:nvPr>
            <p:ph type="body" idx="1"/>
          </p:nvPr>
        </p:nvSpPr>
        <p:spPr/>
        <p:txBody>
          <a:bodyPr/>
          <a:lstStyle/>
          <a:p>
            <a:pPr lvl="0"/>
            <a:r>
              <a:rPr lang="en-US" sz="1800" kern="1200" dirty="0">
                <a:solidFill>
                  <a:schemeClr val="tx1"/>
                </a:solidFill>
                <a:effectLst/>
                <a:latin typeface="+mn-lt"/>
                <a:ea typeface="+mn-ea"/>
                <a:cs typeface="+mn-cs"/>
              </a:rPr>
              <a:t>The Young Professionals Board (YPB) is a diverse group of 15 with a President, Vice President, and Secretary from all backgrounds including Information Technology, engineering, marketing, healthcare, and more!</a:t>
            </a:r>
          </a:p>
          <a:p>
            <a:pPr lvl="0"/>
            <a:r>
              <a:rPr lang="en-US" sz="1800" kern="1200" dirty="0">
                <a:solidFill>
                  <a:schemeClr val="tx1"/>
                </a:solidFill>
                <a:effectLst/>
                <a:latin typeface="+mn-lt"/>
                <a:ea typeface="+mn-ea"/>
                <a:cs typeface="+mn-cs"/>
              </a:rPr>
              <a:t>It has 2 committees: marketing and outreach, and events.</a:t>
            </a:r>
          </a:p>
          <a:p>
            <a:pPr lvl="0"/>
            <a:r>
              <a:rPr lang="en-US" sz="1800" kern="1200" dirty="0">
                <a:solidFill>
                  <a:schemeClr val="tx1"/>
                </a:solidFill>
                <a:effectLst/>
                <a:latin typeface="+mn-lt"/>
                <a:ea typeface="+mn-ea"/>
                <a:cs typeface="+mn-cs"/>
              </a:rPr>
              <a:t>YPB’s official agency event is the Superhero 5K. They also plan smaller events throughout the year like dine and shares and a self-defense seminar. </a:t>
            </a:r>
          </a:p>
          <a:p>
            <a:endParaRPr lang="en-US" dirty="0"/>
          </a:p>
        </p:txBody>
      </p:sp>
    </p:spTree>
    <p:extLst>
      <p:ext uri="{BB962C8B-B14F-4D97-AF65-F5344CB8AC3E}">
        <p14:creationId xmlns:p14="http://schemas.microsoft.com/office/powerpoint/2010/main" val="36689940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65325" y="317500"/>
            <a:ext cx="5534025" cy="4151313"/>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372853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65325" y="317500"/>
            <a:ext cx="5534025" cy="4151313"/>
          </a:xfrm>
        </p:spPr>
      </p:sp>
      <p:sp>
        <p:nvSpPr>
          <p:cNvPr id="3" name="Notes Placeholder 2"/>
          <p:cNvSpPr>
            <a:spLocks noGrp="1"/>
          </p:cNvSpPr>
          <p:nvPr>
            <p:ph type="body" idx="1"/>
          </p:nvPr>
        </p:nvSpPr>
        <p:spPr/>
        <p:txBody>
          <a:bodyPr>
            <a:normAutofit/>
          </a:bodyPr>
          <a:lstStyle/>
          <a:p>
            <a:r>
              <a:rPr lang="en-US" sz="1800" kern="1200" dirty="0">
                <a:solidFill>
                  <a:schemeClr val="tx1"/>
                </a:solidFill>
                <a:effectLst/>
                <a:latin typeface="+mn-lt"/>
                <a:ea typeface="+mn-ea"/>
                <a:cs typeface="+mn-cs"/>
              </a:rPr>
              <a:t>JOURNEYS serves 37 villages and townships. Our service area extends from Lake Michigan all the way out to Barrington. It extends south to Elk Grove and north to Buffalo Grove.</a:t>
            </a:r>
          </a:p>
        </p:txBody>
      </p:sp>
    </p:spTree>
    <p:extLst>
      <p:ext uri="{BB962C8B-B14F-4D97-AF65-F5344CB8AC3E}">
        <p14:creationId xmlns:p14="http://schemas.microsoft.com/office/powerpoint/2010/main" val="37435355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65325" y="317500"/>
            <a:ext cx="5534025" cy="4151313"/>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097987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65325" y="317500"/>
            <a:ext cx="5534025" cy="415131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mn-lt"/>
                <a:ea typeface="+mn-ea"/>
                <a:cs typeface="+mn-cs"/>
              </a:rPr>
              <a:t>All volunteers who are at least 18 years of age or older will be screened after attending a JOURNEYS’ volunteer orientation.</a:t>
            </a:r>
          </a:p>
          <a:p>
            <a:endParaRPr lang="en-US" dirty="0"/>
          </a:p>
        </p:txBody>
      </p:sp>
    </p:spTree>
    <p:extLst>
      <p:ext uri="{BB962C8B-B14F-4D97-AF65-F5344CB8AC3E}">
        <p14:creationId xmlns:p14="http://schemas.microsoft.com/office/powerpoint/2010/main" val="25208781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65325" y="317500"/>
            <a:ext cx="5534025" cy="4151313"/>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913095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65325" y="317500"/>
            <a:ext cx="5534025" cy="4151313"/>
          </a:xfrm>
        </p:spPr>
      </p:sp>
      <p:sp>
        <p:nvSpPr>
          <p:cNvPr id="3" name="Notes Placeholder 2"/>
          <p:cNvSpPr>
            <a:spLocks noGrp="1"/>
          </p:cNvSpPr>
          <p:nvPr>
            <p:ph type="body" idx="1"/>
          </p:nvPr>
        </p:nvSpPr>
        <p:spPr/>
        <p:txBody>
          <a:bodyPr/>
          <a:lstStyle/>
          <a:p>
            <a:r>
              <a:rPr lang="en-US" dirty="0"/>
              <a:t>Please contact Heidi Meier, Volunteer Coordinator, with any questions at h.meier@journeystheroadhome.org or (847)963-9163 x121</a:t>
            </a:r>
          </a:p>
        </p:txBody>
      </p:sp>
    </p:spTree>
    <p:extLst>
      <p:ext uri="{BB962C8B-B14F-4D97-AF65-F5344CB8AC3E}">
        <p14:creationId xmlns:p14="http://schemas.microsoft.com/office/powerpoint/2010/main" val="14388579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65325" y="317500"/>
            <a:ext cx="5534025" cy="415131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mn-lt"/>
                <a:ea typeface="+mn-ea"/>
                <a:cs typeface="+mn-cs"/>
              </a:rPr>
              <a:t>JOURNEYS provides services to anyone who is without housing or at risk of losing housing in our service area. </a:t>
            </a:r>
            <a:r>
              <a:rPr lang="en-US" sz="1800" b="1" kern="1200" dirty="0">
                <a:solidFill>
                  <a:schemeClr val="tx1"/>
                </a:solidFill>
                <a:effectLst/>
                <a:latin typeface="+mn-lt"/>
                <a:ea typeface="+mn-ea"/>
                <a:cs typeface="+mn-cs"/>
              </a:rPr>
              <a:t>ALL SERVICES ARE FREE.</a:t>
            </a:r>
            <a:r>
              <a:rPr lang="en-US" sz="1800" kern="1200" dirty="0">
                <a:solidFill>
                  <a:schemeClr val="tx1"/>
                </a:solidFill>
                <a:effectLst/>
                <a:latin typeface="+mn-lt"/>
                <a:ea typeface="+mn-ea"/>
                <a:cs typeface="+mn-cs"/>
              </a:rPr>
              <a:t> JOURNEYS does not discriminate. Individuals with any type of disability, substance use, or mental health issues are welcome. We also welcome veterans, domestic violence survivors, women, children, LGBTQ+ individuals, and any other sub-population.</a:t>
            </a:r>
          </a:p>
          <a:p>
            <a:endParaRPr lang="en-US" dirty="0"/>
          </a:p>
        </p:txBody>
      </p:sp>
    </p:spTree>
    <p:extLst>
      <p:ext uri="{BB962C8B-B14F-4D97-AF65-F5344CB8AC3E}">
        <p14:creationId xmlns:p14="http://schemas.microsoft.com/office/powerpoint/2010/main" val="11821308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65325" y="317500"/>
            <a:ext cx="5534025" cy="4151313"/>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827925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65325" y="317500"/>
            <a:ext cx="5534025" cy="4151313"/>
          </a:xfrm>
        </p:spPr>
      </p:sp>
      <p:sp>
        <p:nvSpPr>
          <p:cNvPr id="3" name="Notes Placeholder 2"/>
          <p:cNvSpPr>
            <a:spLocks noGrp="1"/>
          </p:cNvSpPr>
          <p:nvPr>
            <p:ph type="body" idx="1"/>
          </p:nvPr>
        </p:nvSpPr>
        <p:spPr/>
        <p:txBody>
          <a:bodyPr/>
          <a:lstStyle/>
          <a:p>
            <a:r>
              <a:rPr lang="en-US" sz="1600" kern="1200" dirty="0">
                <a:solidFill>
                  <a:schemeClr val="tx1"/>
                </a:solidFill>
                <a:effectLst/>
                <a:latin typeface="+mn-lt"/>
                <a:ea typeface="+mn-ea"/>
                <a:cs typeface="+mn-cs"/>
              </a:rPr>
              <a:t>People without housing generally fall into 3 groups:</a:t>
            </a:r>
          </a:p>
          <a:p>
            <a:r>
              <a:rPr lang="en-US" sz="1600" kern="1200" dirty="0">
                <a:solidFill>
                  <a:schemeClr val="tx1"/>
                </a:solidFill>
                <a:effectLst/>
                <a:latin typeface="+mn-lt"/>
                <a:ea typeface="+mn-ea"/>
                <a:cs typeface="+mn-cs"/>
                <a:sym typeface="Symbol" panose="05050102010706020507" pitchFamily="18" charset="2"/>
              </a:rPr>
              <a:t>-</a:t>
            </a:r>
            <a:r>
              <a:rPr lang="en-US" sz="1600" kern="1200" dirty="0">
                <a:solidFill>
                  <a:schemeClr val="tx1"/>
                </a:solidFill>
                <a:effectLst/>
                <a:latin typeface="+mn-lt"/>
                <a:ea typeface="+mn-ea"/>
                <a:cs typeface="+mn-cs"/>
              </a:rPr>
              <a:t>Short Term Loss of Housing (2 weeks or less) – An individual who needs brief shelter before social support kicks in.</a:t>
            </a:r>
          </a:p>
          <a:p>
            <a:r>
              <a:rPr lang="en-US" sz="1600" kern="1200" dirty="0">
                <a:solidFill>
                  <a:schemeClr val="tx1"/>
                </a:solidFill>
                <a:effectLst/>
                <a:latin typeface="+mn-lt"/>
                <a:ea typeface="+mn-ea"/>
                <a:cs typeface="+mn-cs"/>
                <a:sym typeface="Symbol" panose="05050102010706020507" pitchFamily="18" charset="2"/>
              </a:rPr>
              <a:t>-</a:t>
            </a:r>
            <a:r>
              <a:rPr lang="en-US" sz="1600" kern="1200" dirty="0">
                <a:solidFill>
                  <a:schemeClr val="tx1"/>
                </a:solidFill>
                <a:effectLst/>
                <a:latin typeface="+mn-lt"/>
                <a:ea typeface="+mn-ea"/>
                <a:cs typeface="+mn-cs"/>
              </a:rPr>
              <a:t>One Shelter Season Without Housing – An individual needs support finding better employment or a new housing situation.</a:t>
            </a:r>
          </a:p>
          <a:p>
            <a:pPr lvl="0"/>
            <a:r>
              <a:rPr lang="en-US" sz="1600" kern="1200" dirty="0">
                <a:solidFill>
                  <a:schemeClr val="tx1"/>
                </a:solidFill>
                <a:effectLst/>
                <a:latin typeface="+mn-lt"/>
                <a:ea typeface="+mn-ea"/>
                <a:cs typeface="+mn-cs"/>
              </a:rPr>
              <a:t>-Long Term Loss of Housing (1+ years) – An individual who needs comprehensive services and usually has profound health issues. These individuals may be in the system for many years due to personal obstacles. Case Managers collaborate on individualized goal plans with these clients. </a:t>
            </a:r>
          </a:p>
          <a:p>
            <a:endParaRPr lang="en-US" dirty="0"/>
          </a:p>
        </p:txBody>
      </p:sp>
    </p:spTree>
    <p:extLst>
      <p:ext uri="{BB962C8B-B14F-4D97-AF65-F5344CB8AC3E}">
        <p14:creationId xmlns:p14="http://schemas.microsoft.com/office/powerpoint/2010/main" val="38989117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65325" y="317500"/>
            <a:ext cx="5534025" cy="415131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JOURNEYS</a:t>
            </a:r>
            <a:r>
              <a:rPr lang="en-US" sz="1800" kern="1200" dirty="0">
                <a:solidFill>
                  <a:schemeClr val="tx1"/>
                </a:solidFill>
                <a:effectLst/>
                <a:latin typeface="+mn-lt"/>
                <a:ea typeface="+mn-ea"/>
                <a:cs typeface="+mn-cs"/>
              </a:rPr>
              <a:t> serves those without housing through 3 main programs: the PADS overnight shelter program, the HOPE Center, and the Pathways Housing Readiness Program. All programs are critical parts to moving to stability.</a:t>
            </a:r>
          </a:p>
          <a:p>
            <a:endParaRPr lang="en-US" dirty="0"/>
          </a:p>
        </p:txBody>
      </p:sp>
    </p:spTree>
    <p:extLst>
      <p:ext uri="{BB962C8B-B14F-4D97-AF65-F5344CB8AC3E}">
        <p14:creationId xmlns:p14="http://schemas.microsoft.com/office/powerpoint/2010/main" val="39848431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65325" y="317500"/>
            <a:ext cx="5534025" cy="4151313"/>
          </a:xfrm>
        </p:spPr>
      </p:sp>
      <p:sp>
        <p:nvSpPr>
          <p:cNvPr id="3" name="Notes Placeholder 2"/>
          <p:cNvSpPr>
            <a:spLocks noGrp="1"/>
          </p:cNvSpPr>
          <p:nvPr>
            <p:ph type="body" idx="1"/>
          </p:nvPr>
        </p:nvSpPr>
        <p:spPr/>
        <p:txBody>
          <a:bodyPr/>
          <a:lstStyle/>
          <a:p>
            <a:r>
              <a:rPr lang="en-US" sz="1600" kern="1200" dirty="0">
                <a:solidFill>
                  <a:schemeClr val="tx1"/>
                </a:solidFill>
                <a:effectLst/>
                <a:latin typeface="+mn-lt"/>
                <a:ea typeface="+mn-ea"/>
                <a:cs typeface="+mn-cs"/>
              </a:rPr>
              <a:t>A person or family that is “at risk” is still housed but struggling to maintain their stability. Some of the circumstances that lead to their instability are:</a:t>
            </a:r>
          </a:p>
          <a:p>
            <a:pPr lvl="0"/>
            <a:r>
              <a:rPr lang="en-US" sz="1600" kern="1200" dirty="0">
                <a:solidFill>
                  <a:schemeClr val="tx1"/>
                </a:solidFill>
                <a:effectLst/>
                <a:latin typeface="+mn-lt"/>
                <a:ea typeface="+mn-ea"/>
                <a:cs typeface="+mn-cs"/>
              </a:rPr>
              <a:t>-Single parents living paycheck to paycheck.</a:t>
            </a:r>
          </a:p>
          <a:p>
            <a:pPr lvl="0"/>
            <a:r>
              <a:rPr lang="en-US" sz="1600" kern="1200" dirty="0">
                <a:solidFill>
                  <a:schemeClr val="tx1"/>
                </a:solidFill>
                <a:effectLst/>
                <a:latin typeface="+mn-lt"/>
                <a:ea typeface="+mn-ea"/>
                <a:cs typeface="+mn-cs"/>
              </a:rPr>
              <a:t>-Elderly or disabled people on fixed incomes.</a:t>
            </a:r>
          </a:p>
          <a:p>
            <a:pPr lvl="0"/>
            <a:r>
              <a:rPr lang="en-US" sz="1600" kern="1200" dirty="0">
                <a:solidFill>
                  <a:schemeClr val="tx1"/>
                </a:solidFill>
                <a:effectLst/>
                <a:latin typeface="+mn-lt"/>
                <a:ea typeface="+mn-ea"/>
                <a:cs typeface="+mn-cs"/>
              </a:rPr>
              <a:t>-Being laid off from a job or being unemployed.</a:t>
            </a:r>
          </a:p>
          <a:p>
            <a:pPr lvl="0"/>
            <a:r>
              <a:rPr lang="en-US" sz="1600" kern="1200" dirty="0">
                <a:solidFill>
                  <a:schemeClr val="tx1"/>
                </a:solidFill>
                <a:effectLst/>
                <a:latin typeface="+mn-lt"/>
                <a:ea typeface="+mn-ea"/>
                <a:cs typeface="+mn-cs"/>
              </a:rPr>
              <a:t>-The cost of living increasing while wage stays the same.</a:t>
            </a:r>
          </a:p>
          <a:p>
            <a:r>
              <a:rPr lang="en-US" sz="1600" kern="1200" dirty="0">
                <a:solidFill>
                  <a:schemeClr val="tx1"/>
                </a:solidFill>
                <a:effectLst/>
                <a:latin typeface="+mn-lt"/>
                <a:ea typeface="+mn-ea"/>
                <a:cs typeface="+mn-cs"/>
              </a:rPr>
              <a:t>The HOPE Center works with these clients by providing services and resources to help supplement their income.</a:t>
            </a:r>
          </a:p>
          <a:p>
            <a:endParaRPr lang="en-US" dirty="0"/>
          </a:p>
        </p:txBody>
      </p:sp>
    </p:spTree>
    <p:extLst>
      <p:ext uri="{BB962C8B-B14F-4D97-AF65-F5344CB8AC3E}">
        <p14:creationId xmlns:p14="http://schemas.microsoft.com/office/powerpoint/2010/main" val="32894023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0C2938E-4722-004D-86D3-9B1CCC92A2ED}" type="datetimeFigureOut">
              <a:rPr lang="en-US" smtClean="0"/>
              <a:pPr/>
              <a:t>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8BEEFEB-18CC-7444-88C8-1E36B04AAC91}" type="slidenum">
              <a:rPr lang="en-US" smtClean="0"/>
              <a:pPr/>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87813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0C2938E-4722-004D-86D3-9B1CCC92A2ED}" type="datetimeFigureOut">
              <a:rPr lang="en-US" smtClean="0"/>
              <a:pPr/>
              <a:t>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8BEEFEB-18CC-7444-88C8-1E36B04AAC91}" type="slidenum">
              <a:rPr lang="en-US" smtClean="0"/>
              <a:pPr/>
              <a:t>‹#›</a:t>
            </a:fld>
            <a:endParaRPr lang="en-US" dirty="0"/>
          </a:p>
        </p:txBody>
      </p:sp>
    </p:spTree>
    <p:extLst>
      <p:ext uri="{BB962C8B-B14F-4D97-AF65-F5344CB8AC3E}">
        <p14:creationId xmlns:p14="http://schemas.microsoft.com/office/powerpoint/2010/main" val="35796198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0C2938E-4722-004D-86D3-9B1CCC92A2ED}" type="datetimeFigureOut">
              <a:rPr lang="en-US" smtClean="0"/>
              <a:pPr/>
              <a:t>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8BEEFEB-18CC-7444-88C8-1E36B04AAC91}" type="slidenum">
              <a:rPr lang="en-US" smtClean="0"/>
              <a:pPr/>
              <a:t>‹#›</a:t>
            </a:fld>
            <a:endParaRPr lang="en-US" dirty="0"/>
          </a:p>
        </p:txBody>
      </p:sp>
    </p:spTree>
    <p:extLst>
      <p:ext uri="{BB962C8B-B14F-4D97-AF65-F5344CB8AC3E}">
        <p14:creationId xmlns:p14="http://schemas.microsoft.com/office/powerpoint/2010/main" val="15823716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0C2938E-4722-004D-86D3-9B1CCC92A2ED}" type="datetimeFigureOut">
              <a:rPr lang="en-US" smtClean="0"/>
              <a:pPr/>
              <a:t>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8BEEFEB-18CC-7444-88C8-1E36B04AAC91}" type="slidenum">
              <a:rPr lang="en-US" smtClean="0"/>
              <a:pPr/>
              <a:t>‹#›</a:t>
            </a:fld>
            <a:endParaRPr lang="en-US" dirty="0"/>
          </a:p>
        </p:txBody>
      </p:sp>
    </p:spTree>
    <p:extLst>
      <p:ext uri="{BB962C8B-B14F-4D97-AF65-F5344CB8AC3E}">
        <p14:creationId xmlns:p14="http://schemas.microsoft.com/office/powerpoint/2010/main" val="12069163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0C2938E-4722-004D-86D3-9B1CCC92A2ED}" type="datetimeFigureOut">
              <a:rPr lang="en-US" smtClean="0"/>
              <a:pPr/>
              <a:t>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8BEEFEB-18CC-7444-88C8-1E36B04AAC91}" type="slidenum">
              <a:rPr lang="en-US" smtClean="0"/>
              <a:pPr/>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4547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0C2938E-4722-004D-86D3-9B1CCC92A2ED}" type="datetimeFigureOut">
              <a:rPr lang="en-US" smtClean="0"/>
              <a:pPr/>
              <a:t>1/4/2024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8BEEFEB-18CC-7444-88C8-1E36B04AAC91}" type="slidenum">
              <a:rPr lang="en-US" smtClean="0"/>
              <a:pPr/>
              <a:t>‹#›</a:t>
            </a:fld>
            <a:endParaRPr lang="en-US" dirty="0"/>
          </a:p>
        </p:txBody>
      </p:sp>
    </p:spTree>
    <p:extLst>
      <p:ext uri="{BB962C8B-B14F-4D97-AF65-F5344CB8AC3E}">
        <p14:creationId xmlns:p14="http://schemas.microsoft.com/office/powerpoint/2010/main" val="1303093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0C2938E-4722-004D-86D3-9B1CCC92A2ED}" type="datetimeFigureOut">
              <a:rPr lang="en-US" smtClean="0"/>
              <a:pPr/>
              <a:t>1/4/2024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8BEEFEB-18CC-7444-88C8-1E36B04AAC91}" type="slidenum">
              <a:rPr lang="en-US" smtClean="0"/>
              <a:pPr/>
              <a:t>‹#›</a:t>
            </a:fld>
            <a:endParaRPr lang="en-US" dirty="0"/>
          </a:p>
        </p:txBody>
      </p:sp>
    </p:spTree>
    <p:extLst>
      <p:ext uri="{BB962C8B-B14F-4D97-AF65-F5344CB8AC3E}">
        <p14:creationId xmlns:p14="http://schemas.microsoft.com/office/powerpoint/2010/main" val="1679065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0C2938E-4722-004D-86D3-9B1CCC92A2ED}" type="datetimeFigureOut">
              <a:rPr lang="en-US" smtClean="0"/>
              <a:pPr/>
              <a:t>1/4/2024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8BEEFEB-18CC-7444-88C8-1E36B04AAC91}" type="slidenum">
              <a:rPr lang="en-US" smtClean="0"/>
              <a:pPr/>
              <a:t>‹#›</a:t>
            </a:fld>
            <a:endParaRPr lang="en-US" dirty="0"/>
          </a:p>
        </p:txBody>
      </p:sp>
    </p:spTree>
    <p:extLst>
      <p:ext uri="{BB962C8B-B14F-4D97-AF65-F5344CB8AC3E}">
        <p14:creationId xmlns:p14="http://schemas.microsoft.com/office/powerpoint/2010/main" val="11417197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0C2938E-4722-004D-86D3-9B1CCC92A2ED}" type="datetimeFigureOut">
              <a:rPr lang="en-US" smtClean="0"/>
              <a:pPr/>
              <a:t>1/4/2024</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98BEEFEB-18CC-7444-88C8-1E36B04AAC91}" type="slidenum">
              <a:rPr lang="en-US" smtClean="0"/>
              <a:pPr/>
              <a:t>‹#›</a:t>
            </a:fld>
            <a:endParaRPr lang="en-US" dirty="0"/>
          </a:p>
        </p:txBody>
      </p:sp>
    </p:spTree>
    <p:extLst>
      <p:ext uri="{BB962C8B-B14F-4D97-AF65-F5344CB8AC3E}">
        <p14:creationId xmlns:p14="http://schemas.microsoft.com/office/powerpoint/2010/main" val="41884035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E0C2938E-4722-004D-86D3-9B1CCC92A2ED}" type="datetimeFigureOut">
              <a:rPr lang="en-US" smtClean="0"/>
              <a:pPr/>
              <a:t>1/4/2024</a:t>
            </a:fld>
            <a:endParaRPr lang="en-US" dirty="0"/>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98BEEFEB-18CC-7444-88C8-1E36B04AAC91}" type="slidenum">
              <a:rPr lang="en-US" smtClean="0"/>
              <a:pPr/>
              <a:t>‹#›</a:t>
            </a:fld>
            <a:endParaRPr lang="en-US" dirty="0"/>
          </a:p>
        </p:txBody>
      </p:sp>
    </p:spTree>
    <p:extLst>
      <p:ext uri="{BB962C8B-B14F-4D97-AF65-F5344CB8AC3E}">
        <p14:creationId xmlns:p14="http://schemas.microsoft.com/office/powerpoint/2010/main" val="2426794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0C2938E-4722-004D-86D3-9B1CCC92A2ED}" type="datetimeFigureOut">
              <a:rPr lang="en-US" smtClean="0"/>
              <a:pPr/>
              <a:t>1/4/2024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8BEEFEB-18CC-7444-88C8-1E36B04AAC91}" type="slidenum">
              <a:rPr lang="en-US" smtClean="0"/>
              <a:pPr/>
              <a:t>‹#›</a:t>
            </a:fld>
            <a:endParaRPr lang="en-US" dirty="0"/>
          </a:p>
        </p:txBody>
      </p:sp>
    </p:spTree>
    <p:extLst>
      <p:ext uri="{BB962C8B-B14F-4D97-AF65-F5344CB8AC3E}">
        <p14:creationId xmlns:p14="http://schemas.microsoft.com/office/powerpoint/2010/main" val="32604981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E0C2938E-4722-004D-86D3-9B1CCC92A2ED}" type="datetimeFigureOut">
              <a:rPr lang="en-US" smtClean="0"/>
              <a:pPr/>
              <a:t>1/4/2024</a:t>
            </a:fld>
            <a:endParaRPr lang="en-US"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98BEEFEB-18CC-7444-88C8-1E36B04AAC91}" type="slidenum">
              <a:rPr lang="en-US" smtClean="0"/>
              <a:pPr/>
              <a:t>‹#›</a:t>
            </a:fld>
            <a:endParaRPr lang="en-US" dirty="0"/>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82799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6.jpeg"/><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6.jpeg"/><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8.jpe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0.jpeg"/></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2.jpe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35.jpeg"/><Relationship Id="rId4" Type="http://schemas.openxmlformats.org/officeDocument/2006/relationships/image" Target="../media/image34.jpeg"/></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7.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7.jpeg"/></Relationships>
</file>

<file path=ppt/slides/_rels/slide4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png"/></Relationships>
</file>

<file path=ppt/slides/_rels/slide4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hyperlink" Target="https://www.nsopw.gov/search-public-sex-offender-registries" TargetMode="External"/><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hyperlink" Target="https://journeystheroadhome.kindful.com/register/volunteer-registration-2022"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mailto:d.kadamian@journeystheroadhome.org" TargetMode="External"/><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538710" y="2957160"/>
            <a:ext cx="8066580" cy="2175950"/>
          </a:xfrm>
        </p:spPr>
        <p:txBody>
          <a:bodyPr>
            <a:normAutofit/>
          </a:bodyPr>
          <a:lstStyle/>
          <a:p>
            <a:pPr algn="ctr"/>
            <a:r>
              <a:rPr lang="en-US" sz="4400" b="1" i="1" dirty="0">
                <a:solidFill>
                  <a:srgbClr val="5C8F48"/>
                </a:solidFill>
              </a:rPr>
              <a:t>Committed to Ending Homelessness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9108" y="375157"/>
            <a:ext cx="4145784" cy="3948100"/>
          </a:xfrm>
          <a:prstGeom prst="rect">
            <a:avLst/>
          </a:prstGeom>
        </p:spPr>
      </p:pic>
    </p:spTree>
    <p:extLst>
      <p:ext uri="{BB962C8B-B14F-4D97-AF65-F5344CB8AC3E}">
        <p14:creationId xmlns:p14="http://schemas.microsoft.com/office/powerpoint/2010/main" val="31179035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6333" y="5777103"/>
            <a:ext cx="1191332" cy="1261872"/>
          </a:xfrm>
          <a:prstGeom prst="rect">
            <a:avLst/>
          </a:prstGeom>
        </p:spPr>
      </p:pic>
      <p:pic>
        <p:nvPicPr>
          <p:cNvPr id="8" name="Picture 7" descr="Graphical user interface&#10;&#10;Description automatically generated">
            <a:extLst>
              <a:ext uri="{FF2B5EF4-FFF2-40B4-BE49-F238E27FC236}">
                <a16:creationId xmlns:a16="http://schemas.microsoft.com/office/drawing/2014/main" id="{1B0EE9D5-0C2E-E8BF-EEE6-319E646D6F4B}"/>
              </a:ext>
            </a:extLst>
          </p:cNvPr>
          <p:cNvPicPr>
            <a:picLocks noChangeAspect="1"/>
          </p:cNvPicPr>
          <p:nvPr/>
        </p:nvPicPr>
        <p:blipFill>
          <a:blip r:embed="rId4"/>
          <a:stretch>
            <a:fillRect/>
          </a:stretch>
        </p:blipFill>
        <p:spPr>
          <a:xfrm>
            <a:off x="891777" y="773828"/>
            <a:ext cx="7528323" cy="4694571"/>
          </a:xfrm>
          <a:prstGeom prst="rect">
            <a:avLst/>
          </a:prstGeom>
        </p:spPr>
      </p:pic>
      <p:sp>
        <p:nvSpPr>
          <p:cNvPr id="13" name="TextBox 12">
            <a:extLst>
              <a:ext uri="{FF2B5EF4-FFF2-40B4-BE49-F238E27FC236}">
                <a16:creationId xmlns:a16="http://schemas.microsoft.com/office/drawing/2014/main" id="{71DF6D5A-5907-987C-F259-8F65AC3A38DB}"/>
              </a:ext>
            </a:extLst>
          </p:cNvPr>
          <p:cNvSpPr txBox="1"/>
          <p:nvPr/>
        </p:nvSpPr>
        <p:spPr>
          <a:xfrm>
            <a:off x="342900" y="234291"/>
            <a:ext cx="7781925" cy="461665"/>
          </a:xfrm>
          <a:prstGeom prst="rect">
            <a:avLst/>
          </a:prstGeom>
          <a:noFill/>
        </p:spPr>
        <p:txBody>
          <a:bodyPr wrap="square" rtlCol="0">
            <a:spAutoFit/>
          </a:bodyPr>
          <a:lstStyle/>
          <a:p>
            <a:r>
              <a:rPr lang="en-US" sz="2400" b="1" dirty="0">
                <a:latin typeface="Calibri Light (Headings)"/>
                <a:cs typeface="Arial Black"/>
              </a:rPr>
              <a:t>Vulnerable Communities JOURNEYS served in 2021-2022</a:t>
            </a:r>
            <a:endParaRPr lang="en-US" sz="2400" dirty="0"/>
          </a:p>
        </p:txBody>
      </p:sp>
    </p:spTree>
    <p:extLst>
      <p:ext uri="{BB962C8B-B14F-4D97-AF65-F5344CB8AC3E}">
        <p14:creationId xmlns:p14="http://schemas.microsoft.com/office/powerpoint/2010/main" val="38435614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2579DAE-C141-48DB-810E-C070C3008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02FD90C3-6350-4D5B-9738-6E94EDF30F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4" name="Rectangle 13">
            <a:extLst>
              <a:ext uri="{FF2B5EF4-FFF2-40B4-BE49-F238E27FC236}">
                <a16:creationId xmlns:a16="http://schemas.microsoft.com/office/drawing/2014/main" id="{2C7211D9-E545-4D00-9874-641EC7C7BD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DBBC34A-8C43-4368-951E-A04EB7C00E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chemeClr val="bg1"/>
          </a:solidFill>
          <a:ln w="22225">
            <a:solidFill>
              <a:srgbClr val="A3A1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ext&#10;&#10;Description automatically generated">
            <a:extLst>
              <a:ext uri="{FF2B5EF4-FFF2-40B4-BE49-F238E27FC236}">
                <a16:creationId xmlns:a16="http://schemas.microsoft.com/office/drawing/2014/main" id="{F59546FE-C483-F02C-A4D8-88514518FC19}"/>
              </a:ext>
            </a:extLst>
          </p:cNvPr>
          <p:cNvPicPr>
            <a:picLocks noChangeAspect="1"/>
          </p:cNvPicPr>
          <p:nvPr/>
        </p:nvPicPr>
        <p:blipFill>
          <a:blip r:embed="rId2"/>
          <a:stretch>
            <a:fillRect/>
          </a:stretch>
        </p:blipFill>
        <p:spPr>
          <a:xfrm>
            <a:off x="603250" y="1145633"/>
            <a:ext cx="7933308" cy="4561652"/>
          </a:xfrm>
          <a:prstGeom prst="rect">
            <a:avLst/>
          </a:prstGeom>
        </p:spPr>
      </p:pic>
    </p:spTree>
    <p:extLst>
      <p:ext uri="{BB962C8B-B14F-4D97-AF65-F5344CB8AC3E}">
        <p14:creationId xmlns:p14="http://schemas.microsoft.com/office/powerpoint/2010/main" val="1067291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914400" y="657360"/>
            <a:ext cx="7442522" cy="956532"/>
          </a:xfrm>
        </p:spPr>
        <p:txBody>
          <a:bodyPr>
            <a:normAutofit/>
          </a:bodyPr>
          <a:lstStyle/>
          <a:p>
            <a:r>
              <a:rPr lang="en-US" sz="3600" b="1" dirty="0">
                <a:solidFill>
                  <a:srgbClr val="5C8F48"/>
                </a:solidFill>
                <a:cs typeface="Arial Black"/>
              </a:rPr>
              <a:t>HOPE Center</a:t>
            </a:r>
            <a:endParaRPr lang="en-US" sz="2800" b="1" dirty="0">
              <a:solidFill>
                <a:srgbClr val="5C8F48"/>
              </a:solidFill>
              <a:cs typeface="Arial"/>
            </a:endParaRPr>
          </a:p>
        </p:txBody>
      </p:sp>
      <p:sp>
        <p:nvSpPr>
          <p:cNvPr id="5" name="Content Placeholder 2"/>
          <p:cNvSpPr>
            <a:spLocks noGrp="1"/>
          </p:cNvSpPr>
          <p:nvPr>
            <p:ph idx="1"/>
          </p:nvPr>
        </p:nvSpPr>
        <p:spPr>
          <a:xfrm>
            <a:off x="936624" y="1768839"/>
            <a:ext cx="7917775" cy="1662348"/>
          </a:xfrm>
        </p:spPr>
        <p:txBody>
          <a:bodyPr>
            <a:normAutofit fontScale="92500"/>
          </a:bodyPr>
          <a:lstStyle/>
          <a:p>
            <a:pPr marL="0" indent="0">
              <a:lnSpc>
                <a:spcPct val="120000"/>
              </a:lnSpc>
              <a:buClr>
                <a:srgbClr val="5C8F48"/>
              </a:buClr>
              <a:buFont typeface="Courier New" pitchFamily="49" charset="0"/>
              <a:buChar char="o"/>
            </a:pPr>
            <a:r>
              <a:rPr lang="en-US" sz="2000" dirty="0">
                <a:solidFill>
                  <a:schemeClr val="tx1">
                    <a:lumMod val="65000"/>
                    <a:lumOff val="35000"/>
                  </a:schemeClr>
                </a:solidFill>
                <a:latin typeface="+mj-lt"/>
                <a:cs typeface="Times" pitchFamily="18" charset="0"/>
              </a:rPr>
              <a:t> 1992 HOPE NOW, Inc. was created</a:t>
            </a:r>
          </a:p>
          <a:p>
            <a:pPr marL="0" indent="0">
              <a:lnSpc>
                <a:spcPct val="120000"/>
              </a:lnSpc>
              <a:buClr>
                <a:srgbClr val="5C8F48"/>
              </a:buClr>
              <a:buFont typeface="Courier New" pitchFamily="49" charset="0"/>
              <a:buChar char="o"/>
            </a:pPr>
            <a:r>
              <a:rPr lang="en-US" sz="2000" dirty="0">
                <a:solidFill>
                  <a:schemeClr val="tx1">
                    <a:lumMod val="65000"/>
                    <a:lumOff val="35000"/>
                  </a:schemeClr>
                </a:solidFill>
                <a:latin typeface="+mj-lt"/>
                <a:cs typeface="Times" pitchFamily="18" charset="0"/>
              </a:rPr>
              <a:t> 1998 Northwest Suburban PADS Inc. &amp; HOPE Now, Inc merged</a:t>
            </a:r>
          </a:p>
          <a:p>
            <a:pPr marL="0" indent="0">
              <a:lnSpc>
                <a:spcPct val="120000"/>
              </a:lnSpc>
              <a:buClr>
                <a:srgbClr val="5C8F48"/>
              </a:buClr>
              <a:buFont typeface="Courier New" pitchFamily="49" charset="0"/>
              <a:buChar char="o"/>
            </a:pPr>
            <a:r>
              <a:rPr lang="en-US" sz="2000" dirty="0">
                <a:solidFill>
                  <a:schemeClr val="tx1">
                    <a:lumMod val="65000"/>
                    <a:lumOff val="35000"/>
                  </a:schemeClr>
                </a:solidFill>
                <a:latin typeface="+mj-lt"/>
                <a:cs typeface="Times" pitchFamily="18" charset="0"/>
              </a:rPr>
              <a:t> Monday – Friday,  7:30am – </a:t>
            </a:r>
            <a:r>
              <a:rPr lang="en-US" dirty="0">
                <a:solidFill>
                  <a:schemeClr val="tx1">
                    <a:lumMod val="65000"/>
                    <a:lumOff val="35000"/>
                  </a:schemeClr>
                </a:solidFill>
                <a:latin typeface="+mj-lt"/>
                <a:cs typeface="Times" pitchFamily="18" charset="0"/>
              </a:rPr>
              <a:t>5:30</a:t>
            </a:r>
            <a:r>
              <a:rPr lang="en-US" sz="2000" dirty="0">
                <a:solidFill>
                  <a:schemeClr val="tx1">
                    <a:lumMod val="65000"/>
                    <a:lumOff val="35000"/>
                  </a:schemeClr>
                </a:solidFill>
                <a:latin typeface="+mj-lt"/>
                <a:cs typeface="Times" pitchFamily="18" charset="0"/>
              </a:rPr>
              <a:t>pm (Weekends are on a week-to-week basis)</a:t>
            </a:r>
          </a:p>
        </p:txBody>
      </p:sp>
      <p:pic>
        <p:nvPicPr>
          <p:cNvPr id="9" name="Picture 8" descr="1463147448.png"/>
          <p:cNvPicPr>
            <a:picLocks noChangeAspect="1"/>
          </p:cNvPicPr>
          <p:nvPr/>
        </p:nvPicPr>
        <p:blipFill>
          <a:blip r:embed="rId3"/>
          <a:stretch>
            <a:fillRect/>
          </a:stretch>
        </p:blipFill>
        <p:spPr>
          <a:xfrm>
            <a:off x="914400" y="3304353"/>
            <a:ext cx="3462392" cy="2377327"/>
          </a:xfrm>
          <a:prstGeom prst="rect">
            <a:avLst/>
          </a:prstGeom>
          <a:effectLst>
            <a:softEdge rad="0"/>
          </a:effectLst>
        </p:spPr>
      </p:pic>
      <p:sp>
        <p:nvSpPr>
          <p:cNvPr id="3" name="TextBox 2"/>
          <p:cNvSpPr txBox="1"/>
          <p:nvPr/>
        </p:nvSpPr>
        <p:spPr>
          <a:xfrm>
            <a:off x="4458985" y="3431187"/>
            <a:ext cx="4395415" cy="2123658"/>
          </a:xfrm>
          <a:prstGeom prst="rect">
            <a:avLst/>
          </a:prstGeom>
          <a:noFill/>
        </p:spPr>
        <p:txBody>
          <a:bodyPr wrap="square" rtlCol="0">
            <a:spAutoFit/>
          </a:bodyPr>
          <a:lstStyle/>
          <a:p>
            <a:pPr algn="ctr"/>
            <a:r>
              <a:rPr lang="en-US" sz="3200" dirty="0">
                <a:solidFill>
                  <a:srgbClr val="5C8F48"/>
                </a:solidFill>
                <a:latin typeface="+mj-lt"/>
                <a:cs typeface="Times" panose="02020603050405020304" pitchFamily="18" charset="0"/>
              </a:rPr>
              <a:t>GOALS</a:t>
            </a:r>
          </a:p>
          <a:p>
            <a:pPr algn="ctr">
              <a:lnSpc>
                <a:spcPct val="150000"/>
              </a:lnSpc>
            </a:pPr>
            <a:r>
              <a:rPr lang="en-US" sz="2000" dirty="0">
                <a:solidFill>
                  <a:schemeClr val="tx1">
                    <a:lumMod val="65000"/>
                    <a:lumOff val="35000"/>
                  </a:schemeClr>
                </a:solidFill>
                <a:latin typeface="+mj-lt"/>
                <a:cs typeface="Times" panose="02020603050405020304" pitchFamily="18" charset="0"/>
              </a:rPr>
              <a:t>1. Move into Stable Housing</a:t>
            </a:r>
          </a:p>
          <a:p>
            <a:pPr algn="ctr">
              <a:lnSpc>
                <a:spcPct val="150000"/>
              </a:lnSpc>
            </a:pPr>
            <a:r>
              <a:rPr lang="en-US" sz="2000" dirty="0">
                <a:solidFill>
                  <a:schemeClr val="tx1">
                    <a:lumMod val="65000"/>
                    <a:lumOff val="35000"/>
                  </a:schemeClr>
                </a:solidFill>
                <a:latin typeface="+mj-lt"/>
                <a:cs typeface="Times" panose="02020603050405020304" pitchFamily="18" charset="0"/>
              </a:rPr>
              <a:t>2. Maintain Stable Housing</a:t>
            </a:r>
            <a:endParaRPr lang="en-US" sz="800" dirty="0">
              <a:solidFill>
                <a:schemeClr val="tx1">
                  <a:lumMod val="65000"/>
                  <a:lumOff val="35000"/>
                </a:schemeClr>
              </a:solidFill>
              <a:latin typeface="+mj-lt"/>
              <a:cs typeface="Times" panose="02020603050405020304" pitchFamily="18" charset="0"/>
            </a:endParaRPr>
          </a:p>
          <a:p>
            <a:pPr algn="ctr"/>
            <a:r>
              <a:rPr lang="en-US" sz="2000" dirty="0">
                <a:solidFill>
                  <a:schemeClr val="tx1">
                    <a:lumMod val="65000"/>
                    <a:lumOff val="35000"/>
                  </a:schemeClr>
                </a:solidFill>
                <a:latin typeface="+mj-lt"/>
                <a:cs typeface="Times" panose="02020603050405020304" pitchFamily="18" charset="0"/>
              </a:rPr>
              <a:t>3. Find or keep employment or receive employment benefits</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6334" y="5596128"/>
            <a:ext cx="1191332" cy="1261872"/>
          </a:xfrm>
          <a:prstGeom prst="rect">
            <a:avLst/>
          </a:prstGeom>
        </p:spPr>
      </p:pic>
    </p:spTree>
    <p:extLst>
      <p:ext uri="{BB962C8B-B14F-4D97-AF65-F5344CB8AC3E}">
        <p14:creationId xmlns:p14="http://schemas.microsoft.com/office/powerpoint/2010/main" val="8554620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hart&#10;&#10;Description automatically generated">
            <a:extLst>
              <a:ext uri="{FF2B5EF4-FFF2-40B4-BE49-F238E27FC236}">
                <a16:creationId xmlns:a16="http://schemas.microsoft.com/office/drawing/2014/main" id="{BABD628C-BF2F-A6DE-12F7-27F160C641E4}"/>
              </a:ext>
            </a:extLst>
          </p:cNvPr>
          <p:cNvPicPr>
            <a:picLocks noChangeAspect="1"/>
          </p:cNvPicPr>
          <p:nvPr/>
        </p:nvPicPr>
        <p:blipFill>
          <a:blip r:embed="rId2"/>
          <a:stretch>
            <a:fillRect/>
          </a:stretch>
        </p:blipFill>
        <p:spPr>
          <a:xfrm>
            <a:off x="257174" y="512216"/>
            <a:ext cx="8467725" cy="5833568"/>
          </a:xfrm>
          <a:prstGeom prst="rect">
            <a:avLst/>
          </a:prstGeom>
        </p:spPr>
      </p:pic>
      <p:sp>
        <p:nvSpPr>
          <p:cNvPr id="6" name="TextBox 5">
            <a:extLst>
              <a:ext uri="{FF2B5EF4-FFF2-40B4-BE49-F238E27FC236}">
                <a16:creationId xmlns:a16="http://schemas.microsoft.com/office/drawing/2014/main" id="{5A376531-73F0-8FF1-E54D-06EDC91F30D4}"/>
              </a:ext>
            </a:extLst>
          </p:cNvPr>
          <p:cNvSpPr txBox="1"/>
          <p:nvPr/>
        </p:nvSpPr>
        <p:spPr>
          <a:xfrm rot="10800000" flipV="1">
            <a:off x="257174" y="88381"/>
            <a:ext cx="6000750" cy="461665"/>
          </a:xfrm>
          <a:prstGeom prst="rect">
            <a:avLst/>
          </a:prstGeom>
          <a:noFill/>
        </p:spPr>
        <p:txBody>
          <a:bodyPr wrap="square" rtlCol="0">
            <a:spAutoFit/>
          </a:bodyPr>
          <a:lstStyle/>
          <a:p>
            <a:r>
              <a:rPr lang="en-US" sz="2400" b="1" dirty="0">
                <a:solidFill>
                  <a:srgbClr val="5C8F48"/>
                </a:solidFill>
                <a:cs typeface="Arial Black"/>
              </a:rPr>
              <a:t>Impact of The Hope Center in 2021-2022</a:t>
            </a:r>
            <a:endParaRPr lang="en-US" sz="2400" dirty="0"/>
          </a:p>
        </p:txBody>
      </p:sp>
    </p:spTree>
    <p:extLst>
      <p:ext uri="{BB962C8B-B14F-4D97-AF65-F5344CB8AC3E}">
        <p14:creationId xmlns:p14="http://schemas.microsoft.com/office/powerpoint/2010/main" val="36090286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885826" y="628031"/>
            <a:ext cx="8229600" cy="956532"/>
          </a:xfrm>
        </p:spPr>
        <p:txBody>
          <a:bodyPr>
            <a:normAutofit fontScale="90000"/>
          </a:bodyPr>
          <a:lstStyle/>
          <a:p>
            <a:r>
              <a:rPr lang="en-US" sz="3600" b="1" dirty="0">
                <a:solidFill>
                  <a:srgbClr val="5C8F48"/>
                </a:solidFill>
                <a:cs typeface="Arial Black"/>
              </a:rPr>
              <a:t>Volunteer at the HOPE Center!</a:t>
            </a:r>
            <a:br>
              <a:rPr lang="en-US" sz="3600" b="1" dirty="0">
                <a:solidFill>
                  <a:srgbClr val="5C8F48"/>
                </a:solidFill>
                <a:cs typeface="Arial Black"/>
              </a:rPr>
            </a:br>
            <a:r>
              <a:rPr lang="en-US" sz="2000" b="1" dirty="0">
                <a:solidFill>
                  <a:srgbClr val="5C8F48"/>
                </a:solidFill>
                <a:cs typeface="Arial Black"/>
              </a:rPr>
              <a:t>With the new building the shifts will be extending to reflect JOURNEYS changing hours</a:t>
            </a:r>
          </a:p>
        </p:txBody>
      </p:sp>
      <p:sp>
        <p:nvSpPr>
          <p:cNvPr id="7" name="Content Placeholder 2"/>
          <p:cNvSpPr txBox="1">
            <a:spLocks/>
          </p:cNvSpPr>
          <p:nvPr/>
        </p:nvSpPr>
        <p:spPr>
          <a:xfrm>
            <a:off x="389330" y="2598037"/>
            <a:ext cx="4781550" cy="453248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20000"/>
              </a:lnSpc>
              <a:buNone/>
            </a:pPr>
            <a:r>
              <a:rPr lang="en-US" sz="2000" b="1" dirty="0">
                <a:solidFill>
                  <a:schemeClr val="tx1">
                    <a:lumMod val="65000"/>
                    <a:lumOff val="35000"/>
                  </a:schemeClr>
                </a:solidFill>
                <a:latin typeface="+mj-lt"/>
                <a:cs typeface="Times" pitchFamily="18" charset="0"/>
              </a:rPr>
              <a:t>Front Desk Assistant/Kitchen assistants</a:t>
            </a:r>
          </a:p>
          <a:p>
            <a:pPr marL="0" indent="0" algn="ctr">
              <a:lnSpc>
                <a:spcPct val="120000"/>
              </a:lnSpc>
              <a:buNone/>
            </a:pPr>
            <a:r>
              <a:rPr lang="en-US" sz="1800" b="1" u="sng" dirty="0">
                <a:solidFill>
                  <a:srgbClr val="FF0000"/>
                </a:solidFill>
                <a:latin typeface="+mj-lt"/>
                <a:cs typeface="Times" pitchFamily="18" charset="0"/>
              </a:rPr>
              <a:t>(3-4 people needed per shift, for each role)</a:t>
            </a:r>
            <a:r>
              <a:rPr lang="en-US" sz="2000" b="1" dirty="0">
                <a:solidFill>
                  <a:schemeClr val="tx1">
                    <a:lumMod val="65000"/>
                    <a:lumOff val="35000"/>
                  </a:schemeClr>
                </a:solidFill>
                <a:latin typeface="+mj-lt"/>
                <a:cs typeface="Times" pitchFamily="18" charset="0"/>
              </a:rPr>
              <a:t> </a:t>
            </a:r>
          </a:p>
          <a:p>
            <a:pPr marL="0" indent="0" algn="ctr">
              <a:lnSpc>
                <a:spcPct val="120000"/>
              </a:lnSpc>
              <a:buNone/>
            </a:pPr>
            <a:r>
              <a:rPr lang="en-US" sz="2000" dirty="0">
                <a:solidFill>
                  <a:schemeClr val="tx1">
                    <a:lumMod val="65000"/>
                    <a:lumOff val="35000"/>
                  </a:schemeClr>
                </a:solidFill>
                <a:latin typeface="+mj-lt"/>
                <a:cs typeface="Times" pitchFamily="18" charset="0"/>
              </a:rPr>
              <a:t>AM Front Desk: 7:30am-12:00pm </a:t>
            </a:r>
          </a:p>
          <a:p>
            <a:pPr marL="0" indent="0" algn="ctr">
              <a:lnSpc>
                <a:spcPct val="120000"/>
              </a:lnSpc>
              <a:buNone/>
            </a:pPr>
            <a:r>
              <a:rPr lang="en-US" sz="2000" dirty="0">
                <a:solidFill>
                  <a:schemeClr val="tx1">
                    <a:lumMod val="65000"/>
                    <a:lumOff val="35000"/>
                  </a:schemeClr>
                </a:solidFill>
                <a:latin typeface="+mj-lt"/>
                <a:cs typeface="Times" pitchFamily="18" charset="0"/>
              </a:rPr>
              <a:t>PM Front Desk: 12:00pm- 5:30pm</a:t>
            </a:r>
          </a:p>
          <a:p>
            <a:pPr marL="0" indent="0" algn="ctr">
              <a:lnSpc>
                <a:spcPct val="120000"/>
              </a:lnSpc>
              <a:buNone/>
            </a:pPr>
            <a:r>
              <a:rPr lang="en-US" sz="2000" dirty="0">
                <a:solidFill>
                  <a:schemeClr val="tx1">
                    <a:lumMod val="65000"/>
                    <a:lumOff val="35000"/>
                  </a:schemeClr>
                </a:solidFill>
                <a:latin typeface="+mj-lt"/>
                <a:cs typeface="Times" pitchFamily="18" charset="0"/>
              </a:rPr>
              <a:t>AM Kitchen Assistant: 9:00am- 12:00pm</a:t>
            </a:r>
          </a:p>
          <a:p>
            <a:pPr marL="0" indent="0" algn="ctr">
              <a:lnSpc>
                <a:spcPct val="120000"/>
              </a:lnSpc>
              <a:buNone/>
            </a:pPr>
            <a:r>
              <a:rPr lang="en-US" sz="2000" dirty="0">
                <a:solidFill>
                  <a:schemeClr val="tx1">
                    <a:lumMod val="65000"/>
                    <a:lumOff val="35000"/>
                  </a:schemeClr>
                </a:solidFill>
                <a:latin typeface="+mj-lt"/>
                <a:cs typeface="Times" pitchFamily="18" charset="0"/>
              </a:rPr>
              <a:t>PM Kitchen Assistant: 12:00pm-3:00pm</a:t>
            </a:r>
            <a:endParaRPr lang="en-US" sz="800" dirty="0">
              <a:solidFill>
                <a:schemeClr val="tx1">
                  <a:lumMod val="65000"/>
                  <a:lumOff val="35000"/>
                </a:schemeClr>
              </a:solidFill>
              <a:latin typeface="+mj-lt"/>
              <a:cs typeface="Times" pitchFamily="18" charset="0"/>
            </a:endParaRPr>
          </a:p>
          <a:p>
            <a:pPr marL="0" indent="0" algn="ctr">
              <a:lnSpc>
                <a:spcPct val="120000"/>
              </a:lnSpc>
              <a:buNone/>
            </a:pPr>
            <a:endParaRPr lang="en-US" sz="2000" b="1" u="sng" dirty="0">
              <a:solidFill>
                <a:srgbClr val="FF0000"/>
              </a:solidFill>
              <a:latin typeface="+mj-lt"/>
              <a:cs typeface="Times" pitchFamily="18" charset="0"/>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9302"/>
          <a:stretch/>
        </p:blipFill>
        <p:spPr bwMode="auto">
          <a:xfrm>
            <a:off x="6900774" y="3954602"/>
            <a:ext cx="1550849" cy="2275367"/>
          </a:xfrm>
          <a:prstGeom prst="rect">
            <a:avLst/>
          </a:prstGeom>
          <a:noFill/>
        </p:spPr>
      </p:pic>
      <p:pic>
        <p:nvPicPr>
          <p:cNvPr id="1028" name="Picture 4"/>
          <p:cNvPicPr>
            <a:picLocks noChangeArrowheads="1"/>
          </p:cNvPicPr>
          <p:nvPr/>
        </p:nvPicPr>
        <p:blipFill rotWithShape="1">
          <a:blip r:embed="rId4">
            <a:extLst>
              <a:ext uri="{28A0092B-C50C-407E-A947-70E740481C1C}">
                <a14:useLocalDpi xmlns:a14="http://schemas.microsoft.com/office/drawing/2010/main" val="0"/>
              </a:ext>
            </a:extLst>
          </a:blip>
          <a:srcRect l="31098" t="1133" r="5226"/>
          <a:stretch/>
        </p:blipFill>
        <p:spPr bwMode="auto">
          <a:xfrm>
            <a:off x="5167665" y="1819600"/>
            <a:ext cx="1704347" cy="2110814"/>
          </a:xfrm>
          <a:prstGeom prst="rect">
            <a:avLst/>
          </a:prstGeom>
          <a:noFill/>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167666" y="3954602"/>
            <a:ext cx="1704347" cy="2272462"/>
          </a:xfrm>
          <a:prstGeom prst="rect">
            <a:avLst/>
          </a:prstGeom>
          <a:noFill/>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04960" y="5596128"/>
            <a:ext cx="1191332" cy="1261872"/>
          </a:xfrm>
          <a:prstGeom prst="rect">
            <a:avLst/>
          </a:prstGeom>
        </p:spPr>
      </p:pic>
      <p:pic>
        <p:nvPicPr>
          <p:cNvPr id="3076" name="Picture 4">
            <a:extLst>
              <a:ext uri="{FF2B5EF4-FFF2-40B4-BE49-F238E27FC236}">
                <a16:creationId xmlns:a16="http://schemas.microsoft.com/office/drawing/2014/main" id="{EEEFEA9A-77E2-4AC0-8C16-FC0F8DF4417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207" r="9871"/>
          <a:stretch/>
        </p:blipFill>
        <p:spPr bwMode="auto">
          <a:xfrm>
            <a:off x="6900774" y="1813663"/>
            <a:ext cx="1550849" cy="2110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71931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885826" y="628031"/>
            <a:ext cx="8229600" cy="956532"/>
          </a:xfrm>
        </p:spPr>
        <p:txBody>
          <a:bodyPr>
            <a:normAutofit fontScale="90000"/>
          </a:bodyPr>
          <a:lstStyle/>
          <a:p>
            <a:r>
              <a:rPr lang="en-US" sz="3600" b="1" dirty="0">
                <a:solidFill>
                  <a:srgbClr val="5C8F48"/>
                </a:solidFill>
                <a:cs typeface="Arial Black"/>
              </a:rPr>
              <a:t>Volunteer at the HOPE Center!</a:t>
            </a:r>
            <a:br>
              <a:rPr lang="en-US" sz="3600" b="1" dirty="0">
                <a:solidFill>
                  <a:srgbClr val="5C8F48"/>
                </a:solidFill>
                <a:cs typeface="Arial Black"/>
              </a:rPr>
            </a:br>
            <a:r>
              <a:rPr lang="en-US" sz="2000" b="1" dirty="0">
                <a:solidFill>
                  <a:srgbClr val="5C8F48"/>
                </a:solidFill>
                <a:cs typeface="Arial Black"/>
              </a:rPr>
              <a:t>With the new building the shifts will be extending to reflect JOURNEYS changing hours</a:t>
            </a:r>
          </a:p>
        </p:txBody>
      </p:sp>
      <p:sp>
        <p:nvSpPr>
          <p:cNvPr id="7" name="Content Placeholder 2"/>
          <p:cNvSpPr txBox="1">
            <a:spLocks/>
          </p:cNvSpPr>
          <p:nvPr/>
        </p:nvSpPr>
        <p:spPr>
          <a:xfrm>
            <a:off x="386116" y="2661537"/>
            <a:ext cx="4781550" cy="453248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20000"/>
              </a:lnSpc>
              <a:buNone/>
            </a:pPr>
            <a:r>
              <a:rPr lang="en-US" sz="2000" b="1" dirty="0">
                <a:solidFill>
                  <a:schemeClr val="tx1">
                    <a:lumMod val="65000"/>
                    <a:lumOff val="35000"/>
                  </a:schemeClr>
                </a:solidFill>
                <a:latin typeface="+mj-lt"/>
                <a:cs typeface="Times" pitchFamily="18" charset="0"/>
              </a:rPr>
              <a:t>Clothing Closet or Food Pantry Coordinator</a:t>
            </a:r>
          </a:p>
          <a:p>
            <a:pPr marL="0" indent="0" algn="ctr">
              <a:lnSpc>
                <a:spcPct val="120000"/>
              </a:lnSpc>
              <a:buNone/>
            </a:pPr>
            <a:r>
              <a:rPr lang="en-US" sz="1800" b="1" u="sng" dirty="0">
                <a:solidFill>
                  <a:srgbClr val="FF0000"/>
                </a:solidFill>
                <a:latin typeface="+mj-lt"/>
                <a:cs typeface="Times" pitchFamily="18" charset="0"/>
              </a:rPr>
              <a:t>(1-2 people needed per shift, for each role)</a:t>
            </a:r>
            <a:r>
              <a:rPr lang="en-US" sz="2000" b="1" dirty="0">
                <a:solidFill>
                  <a:schemeClr val="tx1">
                    <a:lumMod val="65000"/>
                    <a:lumOff val="35000"/>
                  </a:schemeClr>
                </a:solidFill>
                <a:latin typeface="+mj-lt"/>
                <a:cs typeface="Times" pitchFamily="18" charset="0"/>
              </a:rPr>
              <a:t> </a:t>
            </a:r>
          </a:p>
          <a:p>
            <a:pPr marL="0" indent="0" algn="ctr">
              <a:lnSpc>
                <a:spcPct val="120000"/>
              </a:lnSpc>
              <a:buNone/>
            </a:pPr>
            <a:r>
              <a:rPr lang="en-US" sz="2000" dirty="0">
                <a:solidFill>
                  <a:schemeClr val="tx1">
                    <a:lumMod val="65000"/>
                    <a:lumOff val="35000"/>
                  </a:schemeClr>
                </a:solidFill>
                <a:latin typeface="+mj-lt"/>
                <a:cs typeface="Times" pitchFamily="18" charset="0"/>
              </a:rPr>
              <a:t>AM Clothing Closet/Food Pantry: </a:t>
            </a:r>
          </a:p>
          <a:p>
            <a:pPr marL="0" indent="0" algn="ctr">
              <a:lnSpc>
                <a:spcPct val="120000"/>
              </a:lnSpc>
              <a:buNone/>
            </a:pPr>
            <a:r>
              <a:rPr lang="en-US" sz="2000" dirty="0">
                <a:solidFill>
                  <a:schemeClr val="tx1">
                    <a:lumMod val="65000"/>
                    <a:lumOff val="35000"/>
                  </a:schemeClr>
                </a:solidFill>
                <a:latin typeface="+mj-lt"/>
                <a:cs typeface="Times" pitchFamily="18" charset="0"/>
              </a:rPr>
              <a:t>9:00am-12:00pm </a:t>
            </a:r>
          </a:p>
          <a:p>
            <a:pPr marL="0" indent="0" algn="ctr">
              <a:lnSpc>
                <a:spcPct val="120000"/>
              </a:lnSpc>
              <a:buNone/>
            </a:pPr>
            <a:r>
              <a:rPr lang="en-US" sz="2000" dirty="0">
                <a:solidFill>
                  <a:schemeClr val="tx1">
                    <a:lumMod val="65000"/>
                    <a:lumOff val="35000"/>
                  </a:schemeClr>
                </a:solidFill>
                <a:latin typeface="+mj-lt"/>
                <a:cs typeface="Times" pitchFamily="18" charset="0"/>
              </a:rPr>
              <a:t>PM Clothing Closet/Food Pantry: </a:t>
            </a:r>
          </a:p>
          <a:p>
            <a:pPr marL="0" indent="0" algn="ctr">
              <a:lnSpc>
                <a:spcPct val="120000"/>
              </a:lnSpc>
              <a:buNone/>
            </a:pPr>
            <a:r>
              <a:rPr lang="en-US" sz="2000" dirty="0">
                <a:solidFill>
                  <a:schemeClr val="tx1">
                    <a:lumMod val="65000"/>
                    <a:lumOff val="35000"/>
                  </a:schemeClr>
                </a:solidFill>
                <a:latin typeface="+mj-lt"/>
                <a:cs typeface="Times" pitchFamily="18" charset="0"/>
              </a:rPr>
              <a:t>12:00pm- 3:00pm</a:t>
            </a:r>
          </a:p>
          <a:p>
            <a:pPr marL="0" indent="0" algn="ctr">
              <a:lnSpc>
                <a:spcPct val="120000"/>
              </a:lnSpc>
              <a:buNone/>
            </a:pPr>
            <a:endParaRPr lang="en-US" sz="2000" b="1" u="sng" dirty="0">
              <a:solidFill>
                <a:srgbClr val="FF0000"/>
              </a:solidFill>
              <a:latin typeface="+mj-lt"/>
              <a:cs typeface="Times" pitchFamily="18" charset="0"/>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9302"/>
          <a:stretch/>
        </p:blipFill>
        <p:spPr bwMode="auto">
          <a:xfrm>
            <a:off x="6900774" y="3954602"/>
            <a:ext cx="1550849" cy="2275367"/>
          </a:xfrm>
          <a:prstGeom prst="rect">
            <a:avLst/>
          </a:prstGeom>
          <a:noFill/>
        </p:spPr>
      </p:pic>
      <p:pic>
        <p:nvPicPr>
          <p:cNvPr id="1028" name="Picture 4"/>
          <p:cNvPicPr>
            <a:picLocks noChangeArrowheads="1"/>
          </p:cNvPicPr>
          <p:nvPr/>
        </p:nvPicPr>
        <p:blipFill rotWithShape="1">
          <a:blip r:embed="rId4">
            <a:extLst>
              <a:ext uri="{28A0092B-C50C-407E-A947-70E740481C1C}">
                <a14:useLocalDpi xmlns:a14="http://schemas.microsoft.com/office/drawing/2010/main" val="0"/>
              </a:ext>
            </a:extLst>
          </a:blip>
          <a:srcRect l="31098" t="1133" r="5226"/>
          <a:stretch/>
        </p:blipFill>
        <p:spPr bwMode="auto">
          <a:xfrm>
            <a:off x="5167665" y="1819600"/>
            <a:ext cx="1704347" cy="2110814"/>
          </a:xfrm>
          <a:prstGeom prst="rect">
            <a:avLst/>
          </a:prstGeom>
          <a:noFill/>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167666" y="3954602"/>
            <a:ext cx="1704347" cy="2272462"/>
          </a:xfrm>
          <a:prstGeom prst="rect">
            <a:avLst/>
          </a:prstGeom>
          <a:noFill/>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32841" y="5448669"/>
            <a:ext cx="1191332" cy="1261872"/>
          </a:xfrm>
          <a:prstGeom prst="rect">
            <a:avLst/>
          </a:prstGeom>
        </p:spPr>
      </p:pic>
      <p:pic>
        <p:nvPicPr>
          <p:cNvPr id="3076" name="Picture 4">
            <a:extLst>
              <a:ext uri="{FF2B5EF4-FFF2-40B4-BE49-F238E27FC236}">
                <a16:creationId xmlns:a16="http://schemas.microsoft.com/office/drawing/2014/main" id="{EEEFEA9A-77E2-4AC0-8C16-FC0F8DF4417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207" r="9871"/>
          <a:stretch/>
        </p:blipFill>
        <p:spPr bwMode="auto">
          <a:xfrm>
            <a:off x="6900774" y="1813663"/>
            <a:ext cx="1550849" cy="2110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4028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832659" y="747510"/>
            <a:ext cx="7844413" cy="956532"/>
          </a:xfrm>
        </p:spPr>
        <p:txBody>
          <a:bodyPr>
            <a:normAutofit fontScale="90000"/>
          </a:bodyPr>
          <a:lstStyle/>
          <a:p>
            <a:r>
              <a:rPr lang="en-US" sz="4000" b="1" dirty="0">
                <a:solidFill>
                  <a:srgbClr val="5C8F48"/>
                </a:solidFill>
                <a:cs typeface="Arial Black"/>
              </a:rPr>
              <a:t>Critical Importance of the HOPE Center:</a:t>
            </a:r>
            <a:br>
              <a:rPr lang="en-US" sz="2800" dirty="0">
                <a:solidFill>
                  <a:srgbClr val="5C8F48"/>
                </a:solidFill>
                <a:cs typeface="Arial Black"/>
              </a:rPr>
            </a:br>
            <a:r>
              <a:rPr lang="en-US" sz="2800" b="1" dirty="0">
                <a:solidFill>
                  <a:srgbClr val="5C8F48"/>
                </a:solidFill>
                <a:cs typeface="Arial Black"/>
              </a:rPr>
              <a:t>Over 65 Free Onsite Supportive Services</a:t>
            </a:r>
            <a:endParaRPr lang="en-US" sz="2400" b="1" dirty="0">
              <a:solidFill>
                <a:srgbClr val="5C8F48"/>
              </a:solidFill>
              <a:cs typeface="Arial"/>
            </a:endParaRPr>
          </a:p>
        </p:txBody>
      </p:sp>
      <p:sp>
        <p:nvSpPr>
          <p:cNvPr id="2" name="Rectangle 1"/>
          <p:cNvSpPr/>
          <p:nvPr/>
        </p:nvSpPr>
        <p:spPr>
          <a:xfrm>
            <a:off x="792865" y="3529027"/>
            <a:ext cx="3183469" cy="2308324"/>
          </a:xfrm>
          <a:prstGeom prst="rect">
            <a:avLst/>
          </a:prstGeom>
        </p:spPr>
        <p:txBody>
          <a:bodyPr wrap="square">
            <a:spAutoFit/>
          </a:bodyPr>
          <a:lstStyle/>
          <a:p>
            <a:pPr>
              <a:lnSpc>
                <a:spcPct val="100000"/>
              </a:lnSpc>
              <a:buClr>
                <a:srgbClr val="5C8F48"/>
              </a:buClr>
              <a:buSzPct val="125000"/>
              <a:buFont typeface="Courier New" pitchFamily="49" charset="0"/>
              <a:buChar char="o"/>
            </a:pPr>
            <a:r>
              <a:rPr lang="en-US" dirty="0">
                <a:solidFill>
                  <a:schemeClr val="tx1">
                    <a:lumMod val="65000"/>
                    <a:lumOff val="35000"/>
                  </a:schemeClr>
                </a:solidFill>
                <a:cs typeface="Arial"/>
              </a:rPr>
              <a:t>Resume design</a:t>
            </a:r>
          </a:p>
          <a:p>
            <a:pPr>
              <a:lnSpc>
                <a:spcPct val="100000"/>
              </a:lnSpc>
              <a:buClr>
                <a:srgbClr val="5C8F48"/>
              </a:buClr>
              <a:buSzPct val="125000"/>
              <a:buFont typeface="Courier New" pitchFamily="49" charset="0"/>
              <a:buChar char="o"/>
            </a:pPr>
            <a:r>
              <a:rPr lang="en-US" dirty="0">
                <a:solidFill>
                  <a:schemeClr val="tx1">
                    <a:lumMod val="65000"/>
                    <a:lumOff val="35000"/>
                  </a:schemeClr>
                </a:solidFill>
                <a:cs typeface="Arial"/>
              </a:rPr>
              <a:t>Job interview practice</a:t>
            </a:r>
          </a:p>
          <a:p>
            <a:pPr>
              <a:lnSpc>
                <a:spcPct val="100000"/>
              </a:lnSpc>
              <a:buClr>
                <a:srgbClr val="5C8F48"/>
              </a:buClr>
              <a:buSzPct val="125000"/>
              <a:buFont typeface="Courier New" pitchFamily="49" charset="0"/>
              <a:buChar char="o"/>
            </a:pPr>
            <a:r>
              <a:rPr lang="en-US" dirty="0">
                <a:solidFill>
                  <a:schemeClr val="tx1">
                    <a:lumMod val="65000"/>
                    <a:lumOff val="35000"/>
                  </a:schemeClr>
                </a:solidFill>
                <a:cs typeface="Arial"/>
              </a:rPr>
              <a:t>Computer skill</a:t>
            </a:r>
          </a:p>
          <a:p>
            <a:pPr>
              <a:lnSpc>
                <a:spcPct val="100000"/>
              </a:lnSpc>
              <a:buClr>
                <a:srgbClr val="5C8F48"/>
              </a:buClr>
              <a:buSzPct val="125000"/>
              <a:buFont typeface="Courier New" pitchFamily="49" charset="0"/>
              <a:buChar char="o"/>
            </a:pPr>
            <a:r>
              <a:rPr lang="en-US" dirty="0">
                <a:solidFill>
                  <a:srgbClr val="FF0000"/>
                </a:solidFill>
                <a:cs typeface="Arial"/>
              </a:rPr>
              <a:t>Onsite nursing care</a:t>
            </a:r>
          </a:p>
          <a:p>
            <a:pPr>
              <a:lnSpc>
                <a:spcPct val="100000"/>
              </a:lnSpc>
              <a:buClr>
                <a:srgbClr val="5C8F48"/>
              </a:buClr>
              <a:buSzPct val="125000"/>
              <a:buFont typeface="Courier New" pitchFamily="49" charset="0"/>
              <a:buChar char="o"/>
            </a:pPr>
            <a:r>
              <a:rPr lang="en-US" dirty="0">
                <a:solidFill>
                  <a:schemeClr val="tx1">
                    <a:lumMod val="65000"/>
                    <a:lumOff val="35000"/>
                  </a:schemeClr>
                </a:solidFill>
                <a:cs typeface="Arial"/>
              </a:rPr>
              <a:t>Professional referrals</a:t>
            </a:r>
          </a:p>
          <a:p>
            <a:pPr>
              <a:lnSpc>
                <a:spcPct val="100000"/>
              </a:lnSpc>
              <a:buClr>
                <a:srgbClr val="5C8F48"/>
              </a:buClr>
              <a:buSzPct val="125000"/>
              <a:buFont typeface="Courier New" pitchFamily="49" charset="0"/>
              <a:buChar char="o"/>
            </a:pPr>
            <a:r>
              <a:rPr lang="en-US" dirty="0">
                <a:solidFill>
                  <a:schemeClr val="tx1">
                    <a:lumMod val="65000"/>
                    <a:lumOff val="35000"/>
                  </a:schemeClr>
                </a:solidFill>
                <a:cs typeface="Arial"/>
              </a:rPr>
              <a:t>Food pantry</a:t>
            </a:r>
          </a:p>
          <a:p>
            <a:pPr>
              <a:lnSpc>
                <a:spcPct val="100000"/>
              </a:lnSpc>
              <a:buClr>
                <a:srgbClr val="5C8F48"/>
              </a:buClr>
              <a:buSzPct val="125000"/>
              <a:buFont typeface="Courier New" pitchFamily="49" charset="0"/>
              <a:buChar char="o"/>
            </a:pPr>
            <a:r>
              <a:rPr lang="en-US" dirty="0">
                <a:solidFill>
                  <a:schemeClr val="tx1">
                    <a:lumMod val="65000"/>
                    <a:lumOff val="35000"/>
                  </a:schemeClr>
                </a:solidFill>
                <a:cs typeface="Arial"/>
              </a:rPr>
              <a:t>Clothing closet</a:t>
            </a:r>
          </a:p>
          <a:p>
            <a:pPr>
              <a:lnSpc>
                <a:spcPct val="100000"/>
              </a:lnSpc>
              <a:buClr>
                <a:srgbClr val="5C8F48"/>
              </a:buClr>
              <a:buSzPct val="125000"/>
              <a:buFont typeface="Courier New" pitchFamily="49" charset="0"/>
              <a:buChar char="o"/>
            </a:pPr>
            <a:r>
              <a:rPr lang="en-US" dirty="0">
                <a:solidFill>
                  <a:schemeClr val="tx1">
                    <a:lumMod val="65000"/>
                    <a:lumOff val="35000"/>
                  </a:schemeClr>
                </a:solidFill>
                <a:cs typeface="Arial"/>
              </a:rPr>
              <a:t>Bike repair</a:t>
            </a:r>
          </a:p>
        </p:txBody>
      </p:sp>
      <p:sp>
        <p:nvSpPr>
          <p:cNvPr id="6" name="Rectangle 5"/>
          <p:cNvSpPr/>
          <p:nvPr/>
        </p:nvSpPr>
        <p:spPr>
          <a:xfrm>
            <a:off x="792866" y="1841386"/>
            <a:ext cx="4572000" cy="1754326"/>
          </a:xfrm>
          <a:prstGeom prst="rect">
            <a:avLst/>
          </a:prstGeom>
        </p:spPr>
        <p:txBody>
          <a:bodyPr>
            <a:spAutoFit/>
          </a:bodyPr>
          <a:lstStyle/>
          <a:p>
            <a:pPr>
              <a:lnSpc>
                <a:spcPct val="100000"/>
              </a:lnSpc>
              <a:buClr>
                <a:srgbClr val="5C8F48"/>
              </a:buClr>
              <a:buSzPct val="125000"/>
              <a:buFont typeface="Courier New" pitchFamily="49" charset="0"/>
              <a:buChar char="o"/>
            </a:pPr>
            <a:r>
              <a:rPr lang="en-US" dirty="0">
                <a:solidFill>
                  <a:schemeClr val="tx1">
                    <a:lumMod val="65000"/>
                    <a:lumOff val="35000"/>
                  </a:schemeClr>
                </a:solidFill>
                <a:cs typeface="Arial"/>
              </a:rPr>
              <a:t>Intensive case management</a:t>
            </a:r>
          </a:p>
          <a:p>
            <a:pPr>
              <a:lnSpc>
                <a:spcPct val="100000"/>
              </a:lnSpc>
              <a:buClr>
                <a:srgbClr val="5C8F48"/>
              </a:buClr>
              <a:buSzPct val="125000"/>
              <a:buFont typeface="Courier New" pitchFamily="49" charset="0"/>
              <a:buChar char="o"/>
            </a:pPr>
            <a:r>
              <a:rPr lang="en-US" dirty="0">
                <a:solidFill>
                  <a:srgbClr val="FF0000"/>
                </a:solidFill>
                <a:cs typeface="Arial"/>
              </a:rPr>
              <a:t>Mental health counseling</a:t>
            </a:r>
          </a:p>
          <a:p>
            <a:pPr>
              <a:lnSpc>
                <a:spcPct val="100000"/>
              </a:lnSpc>
              <a:buClr>
                <a:srgbClr val="5C8F48"/>
              </a:buClr>
              <a:buSzPct val="125000"/>
              <a:buFont typeface="Courier New" pitchFamily="49" charset="0"/>
              <a:buChar char="o"/>
            </a:pPr>
            <a:r>
              <a:rPr lang="en-US" dirty="0">
                <a:solidFill>
                  <a:schemeClr val="tx1">
                    <a:lumMod val="65000"/>
                    <a:lumOff val="35000"/>
                  </a:schemeClr>
                </a:solidFill>
                <a:cs typeface="Arial"/>
              </a:rPr>
              <a:t>Housing assistance</a:t>
            </a:r>
          </a:p>
          <a:p>
            <a:pPr>
              <a:lnSpc>
                <a:spcPct val="100000"/>
              </a:lnSpc>
              <a:buClr>
                <a:srgbClr val="5C8F48"/>
              </a:buClr>
              <a:buSzPct val="125000"/>
              <a:buFont typeface="Courier New" pitchFamily="49" charset="0"/>
              <a:buChar char="o"/>
            </a:pPr>
            <a:r>
              <a:rPr lang="en-US" dirty="0">
                <a:solidFill>
                  <a:srgbClr val="FF0000"/>
                </a:solidFill>
                <a:cs typeface="Arial"/>
              </a:rPr>
              <a:t>Vocational counseling </a:t>
            </a:r>
          </a:p>
          <a:p>
            <a:pPr>
              <a:lnSpc>
                <a:spcPct val="100000"/>
              </a:lnSpc>
              <a:buClr>
                <a:srgbClr val="5C8F48"/>
              </a:buClr>
              <a:buSzPct val="125000"/>
              <a:buFont typeface="Courier New" pitchFamily="49" charset="0"/>
              <a:buChar char="o"/>
            </a:pPr>
            <a:r>
              <a:rPr lang="en-US" dirty="0">
                <a:solidFill>
                  <a:schemeClr val="tx1">
                    <a:lumMod val="65000"/>
                    <a:lumOff val="35000"/>
                  </a:schemeClr>
                </a:solidFill>
                <a:cs typeface="Arial"/>
              </a:rPr>
              <a:t>Outreach services</a:t>
            </a:r>
          </a:p>
          <a:p>
            <a:pPr>
              <a:lnSpc>
                <a:spcPct val="100000"/>
              </a:lnSpc>
              <a:buClr>
                <a:srgbClr val="5C8F48"/>
              </a:buClr>
              <a:buSzPct val="125000"/>
              <a:buFont typeface="Courier New" pitchFamily="49" charset="0"/>
              <a:buChar char="o"/>
            </a:pPr>
            <a:r>
              <a:rPr lang="en-US" dirty="0">
                <a:solidFill>
                  <a:schemeClr val="tx1">
                    <a:lumMod val="65000"/>
                    <a:lumOff val="35000"/>
                  </a:schemeClr>
                </a:solidFill>
                <a:cs typeface="Arial"/>
              </a:rPr>
              <a:t>Budgeting &amp;financial stability</a:t>
            </a:r>
          </a:p>
        </p:txBody>
      </p:sp>
      <p:sp>
        <p:nvSpPr>
          <p:cNvPr id="9" name="Rectangle 8"/>
          <p:cNvSpPr/>
          <p:nvPr/>
        </p:nvSpPr>
        <p:spPr>
          <a:xfrm>
            <a:off x="4946073" y="1815846"/>
            <a:ext cx="4010891" cy="1508105"/>
          </a:xfrm>
          <a:prstGeom prst="rect">
            <a:avLst/>
          </a:prstGeom>
        </p:spPr>
        <p:txBody>
          <a:bodyPr wrap="square">
            <a:spAutoFit/>
          </a:bodyPr>
          <a:lstStyle/>
          <a:p>
            <a:pPr>
              <a:buClr>
                <a:srgbClr val="5C8F48"/>
              </a:buClr>
              <a:buSzPct val="125000"/>
              <a:buFont typeface="Courier New" pitchFamily="49" charset="0"/>
              <a:buChar char="o"/>
            </a:pPr>
            <a:r>
              <a:rPr lang="en-US" dirty="0">
                <a:solidFill>
                  <a:srgbClr val="FF0000"/>
                </a:solidFill>
                <a:cs typeface="Arial"/>
              </a:rPr>
              <a:t>New Transportation Program</a:t>
            </a:r>
          </a:p>
          <a:p>
            <a:pPr>
              <a:buClr>
                <a:srgbClr val="5C8F48"/>
              </a:buClr>
              <a:buSzPct val="125000"/>
              <a:buFont typeface="Courier New" pitchFamily="49" charset="0"/>
              <a:buChar char="o"/>
            </a:pPr>
            <a:r>
              <a:rPr lang="en-US" dirty="0">
                <a:solidFill>
                  <a:schemeClr val="tx1">
                    <a:lumMod val="65000"/>
                    <a:lumOff val="35000"/>
                  </a:schemeClr>
                </a:solidFill>
                <a:cs typeface="Arial"/>
              </a:rPr>
              <a:t>Occasional travel &amp; food vouchers</a:t>
            </a:r>
          </a:p>
          <a:p>
            <a:pPr>
              <a:buClr>
                <a:srgbClr val="5C8F48"/>
              </a:buClr>
              <a:buSzPct val="125000"/>
              <a:buFont typeface="Courier New" pitchFamily="49" charset="0"/>
              <a:buChar char="o"/>
            </a:pPr>
            <a:r>
              <a:rPr lang="en-US" dirty="0">
                <a:solidFill>
                  <a:schemeClr val="tx1">
                    <a:lumMod val="65000"/>
                    <a:lumOff val="35000"/>
                  </a:schemeClr>
                </a:solidFill>
                <a:cs typeface="Arial"/>
              </a:rPr>
              <a:t>Warm meals</a:t>
            </a:r>
          </a:p>
          <a:p>
            <a:pPr>
              <a:buClr>
                <a:srgbClr val="5C8F48"/>
              </a:buClr>
              <a:buSzPct val="125000"/>
              <a:buFont typeface="Courier New" pitchFamily="49" charset="0"/>
              <a:buChar char="o"/>
            </a:pPr>
            <a:r>
              <a:rPr lang="en-US" dirty="0">
                <a:solidFill>
                  <a:schemeClr val="tx1">
                    <a:lumMod val="65000"/>
                    <a:lumOff val="35000"/>
                  </a:schemeClr>
                </a:solidFill>
                <a:cs typeface="Arial"/>
              </a:rPr>
              <a:t>Showers, laundry, lockers</a:t>
            </a:r>
          </a:p>
          <a:p>
            <a:pPr>
              <a:buClr>
                <a:srgbClr val="5C8F48"/>
              </a:buClr>
              <a:buSzPct val="125000"/>
              <a:buFont typeface="Courier New" pitchFamily="49" charset="0"/>
              <a:buChar char="o"/>
            </a:pPr>
            <a:r>
              <a:rPr lang="en-US" dirty="0">
                <a:solidFill>
                  <a:srgbClr val="FF0000"/>
                </a:solidFill>
                <a:cs typeface="Arial"/>
              </a:rPr>
              <a:t>Voicemail, email, &amp; mail </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6334" y="5596128"/>
            <a:ext cx="1191332" cy="1261872"/>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r="12124"/>
          <a:stretch/>
        </p:blipFill>
        <p:spPr>
          <a:xfrm>
            <a:off x="6598691" y="3323951"/>
            <a:ext cx="2016574" cy="1290823"/>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r="15918"/>
          <a:stretch/>
        </p:blipFill>
        <p:spPr>
          <a:xfrm rot="5400000">
            <a:off x="4772174" y="3637154"/>
            <a:ext cx="2000416" cy="1338235"/>
          </a:xfrm>
          <a:prstGeom prst="rect">
            <a:avLst/>
          </a:prstGeom>
        </p:spPr>
      </p:pic>
    </p:spTree>
    <p:extLst>
      <p:ext uri="{BB962C8B-B14F-4D97-AF65-F5344CB8AC3E}">
        <p14:creationId xmlns:p14="http://schemas.microsoft.com/office/powerpoint/2010/main" val="41015734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5958DBC-F4DA-42A8-8C52-860179790E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a:spLocks noGrp="1"/>
          </p:cNvSpPr>
          <p:nvPr>
            <p:ph type="title"/>
          </p:nvPr>
        </p:nvSpPr>
        <p:spPr>
          <a:xfrm>
            <a:off x="3858509" y="634946"/>
            <a:ext cx="4803797" cy="1450757"/>
          </a:xfrm>
        </p:spPr>
        <p:txBody>
          <a:bodyPr>
            <a:normAutofit/>
          </a:bodyPr>
          <a:lstStyle/>
          <a:p>
            <a:r>
              <a:rPr lang="en-US" sz="4100" b="1">
                <a:cs typeface="Arial Black"/>
              </a:rPr>
              <a:t>PADS </a:t>
            </a:r>
            <a:br>
              <a:rPr lang="en-US" sz="4100" b="1">
                <a:cs typeface="Arial Black"/>
              </a:rPr>
            </a:br>
            <a:r>
              <a:rPr lang="en-US" sz="4100" b="1" i="1">
                <a:cs typeface="Arial Black"/>
              </a:rPr>
              <a:t>October 1</a:t>
            </a:r>
            <a:r>
              <a:rPr lang="en-US" sz="4100" b="1" i="1" baseline="30000">
                <a:cs typeface="Arial Black"/>
              </a:rPr>
              <a:t>st</a:t>
            </a:r>
            <a:r>
              <a:rPr lang="en-US" sz="4100" b="1" i="1">
                <a:cs typeface="Arial Black"/>
              </a:rPr>
              <a:t> – April 30</a:t>
            </a:r>
            <a:r>
              <a:rPr lang="en-US" sz="4100" b="1" i="1" baseline="30000">
                <a:cs typeface="Arial Black"/>
              </a:rPr>
              <a:t>th</a:t>
            </a:r>
            <a:endParaRPr lang="en-US" sz="4100" b="1" i="1">
              <a:cs typeface="Aria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180" y="581098"/>
            <a:ext cx="2011861" cy="2476136"/>
          </a:xfrm>
          <a:prstGeom prst="rect">
            <a:avLst/>
          </a:prstGeom>
        </p:spPr>
      </p:pic>
      <p:cxnSp>
        <p:nvCxnSpPr>
          <p:cNvPr id="13" name="Straight Connector 12">
            <a:extLst>
              <a:ext uri="{FF2B5EF4-FFF2-40B4-BE49-F238E27FC236}">
                <a16:creationId xmlns:a16="http://schemas.microsoft.com/office/drawing/2014/main" id="{79FCC9A9-2031-4283-9B27-34B62BB7F30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85935" y="2086188"/>
            <a:ext cx="43891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225" y="3218101"/>
            <a:ext cx="1813769" cy="2476136"/>
          </a:xfrm>
          <a:prstGeom prst="rect">
            <a:avLst/>
          </a:prstGeom>
        </p:spPr>
      </p:pic>
      <p:sp>
        <p:nvSpPr>
          <p:cNvPr id="5" name="Content Placeholder 2"/>
          <p:cNvSpPr>
            <a:spLocks noGrp="1"/>
          </p:cNvSpPr>
          <p:nvPr>
            <p:ph idx="1"/>
          </p:nvPr>
        </p:nvSpPr>
        <p:spPr>
          <a:xfrm>
            <a:off x="3858509" y="2198914"/>
            <a:ext cx="4803797" cy="3670180"/>
          </a:xfrm>
        </p:spPr>
        <p:txBody>
          <a:bodyPr>
            <a:normAutofit/>
          </a:bodyPr>
          <a:lstStyle/>
          <a:p>
            <a:pPr marL="0" indent="0">
              <a:spcAft>
                <a:spcPts val="0"/>
              </a:spcAft>
              <a:buClr>
                <a:srgbClr val="5C8F48"/>
              </a:buClr>
              <a:buNone/>
            </a:pPr>
            <a:r>
              <a:rPr lang="en-US" b="1" dirty="0">
                <a:latin typeface="+mj-lt"/>
                <a:cs typeface="Times" pitchFamily="18" charset="0"/>
              </a:rPr>
              <a:t> Initial step: </a:t>
            </a:r>
          </a:p>
          <a:p>
            <a:pPr>
              <a:spcAft>
                <a:spcPts val="0"/>
              </a:spcAft>
              <a:buClr>
                <a:srgbClr val="5C8F48"/>
              </a:buClr>
              <a:buFont typeface="Courier New" panose="02070309020205020404" pitchFamily="49" charset="0"/>
              <a:buChar char="o"/>
            </a:pPr>
            <a:r>
              <a:rPr lang="en-US" dirty="0">
                <a:latin typeface="+mj-lt"/>
                <a:cs typeface="Times" pitchFamily="18" charset="0"/>
              </a:rPr>
              <a:t>1989 Northwest Suburban PADS, Inc.</a:t>
            </a:r>
          </a:p>
          <a:p>
            <a:pPr marL="0" indent="0">
              <a:spcAft>
                <a:spcPts val="0"/>
              </a:spcAft>
              <a:buClr>
                <a:srgbClr val="5C8F48"/>
              </a:buClr>
              <a:buNone/>
            </a:pPr>
            <a:r>
              <a:rPr lang="en-US" b="1" dirty="0">
                <a:latin typeface="+mj-lt"/>
                <a:cs typeface="Times" pitchFamily="18" charset="0"/>
              </a:rPr>
              <a:t>Current Program: </a:t>
            </a:r>
          </a:p>
          <a:p>
            <a:pPr marL="0" indent="0">
              <a:buClr>
                <a:srgbClr val="5C8F48"/>
              </a:buClr>
              <a:buFont typeface="Courier New" pitchFamily="49" charset="0"/>
              <a:buChar char="o"/>
            </a:pPr>
            <a:r>
              <a:rPr lang="en-US" dirty="0">
                <a:latin typeface="+mj-lt"/>
                <a:cs typeface="Times" pitchFamily="18" charset="0"/>
              </a:rPr>
              <a:t> 12 faith-based sites</a:t>
            </a:r>
          </a:p>
          <a:p>
            <a:pPr marL="0" indent="0">
              <a:buClr>
                <a:srgbClr val="5C8F48"/>
              </a:buClr>
              <a:buFont typeface="Courier New" pitchFamily="49" charset="0"/>
              <a:buChar char="o"/>
            </a:pPr>
            <a:r>
              <a:rPr lang="en-US" dirty="0">
                <a:latin typeface="+mj-lt"/>
                <a:cs typeface="Times" pitchFamily="18" charset="0"/>
              </a:rPr>
              <a:t> Over </a:t>
            </a:r>
            <a:r>
              <a:rPr lang="en-US" b="1" dirty="0">
                <a:latin typeface="+mj-lt"/>
                <a:cs typeface="Times" pitchFamily="18" charset="0"/>
              </a:rPr>
              <a:t>2,500</a:t>
            </a:r>
            <a:r>
              <a:rPr lang="en-US" dirty="0">
                <a:latin typeface="+mj-lt"/>
                <a:cs typeface="Times" pitchFamily="18" charset="0"/>
              </a:rPr>
              <a:t> volunteers </a:t>
            </a:r>
          </a:p>
          <a:p>
            <a:pPr marL="0" indent="0">
              <a:buClr>
                <a:srgbClr val="5C8F48"/>
              </a:buClr>
              <a:buFont typeface="Courier New" pitchFamily="49" charset="0"/>
              <a:buChar char="o"/>
            </a:pPr>
            <a:r>
              <a:rPr lang="en-US" dirty="0">
                <a:latin typeface="+mj-lt"/>
                <a:cs typeface="Times" pitchFamily="18" charset="0"/>
              </a:rPr>
              <a:t>Average of </a:t>
            </a:r>
            <a:r>
              <a:rPr lang="en-US" b="1" dirty="0">
                <a:latin typeface="+mj-lt"/>
                <a:cs typeface="Times" pitchFamily="18" charset="0"/>
              </a:rPr>
              <a:t>25 guests </a:t>
            </a:r>
            <a:r>
              <a:rPr lang="en-US" dirty="0">
                <a:latin typeface="+mj-lt"/>
                <a:cs typeface="Times" pitchFamily="18" charset="0"/>
              </a:rPr>
              <a:t>per night. </a:t>
            </a:r>
          </a:p>
          <a:p>
            <a:pPr marL="0" indent="0">
              <a:buClr>
                <a:srgbClr val="5C8F48"/>
              </a:buClr>
              <a:buFont typeface="Courier New" pitchFamily="49" charset="0"/>
              <a:buChar char="o"/>
            </a:pPr>
            <a:r>
              <a:rPr lang="en-US" dirty="0">
                <a:latin typeface="+mj-lt"/>
                <a:cs typeface="Times" pitchFamily="18" charset="0"/>
              </a:rPr>
              <a:t>7pm to 7am for PADS Guests</a:t>
            </a:r>
          </a:p>
        </p:txBody>
      </p:sp>
      <p:sp>
        <p:nvSpPr>
          <p:cNvPr id="15" name="Rectangle 14">
            <a:extLst>
              <a:ext uri="{FF2B5EF4-FFF2-40B4-BE49-F238E27FC236}">
                <a16:creationId xmlns:a16="http://schemas.microsoft.com/office/drawing/2014/main" id="{51DDD252-D7C8-4CE5-9C61-D60D722BC2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7" name="Rectangle 16">
            <a:extLst>
              <a:ext uri="{FF2B5EF4-FFF2-40B4-BE49-F238E27FC236}">
                <a16:creationId xmlns:a16="http://schemas.microsoft.com/office/drawing/2014/main" id="{2FBD75F5-C49C-4F6A-8D43-7A5939C233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40528038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784726" y="815839"/>
            <a:ext cx="8229600" cy="956532"/>
          </a:xfrm>
        </p:spPr>
        <p:txBody>
          <a:bodyPr>
            <a:normAutofit/>
          </a:bodyPr>
          <a:lstStyle/>
          <a:p>
            <a:r>
              <a:rPr lang="en-US" sz="3600" b="1" dirty="0">
                <a:solidFill>
                  <a:srgbClr val="5C8F48"/>
                </a:solidFill>
                <a:cs typeface="Arial Black"/>
              </a:rPr>
              <a:t>Become a PADS Volunteer! </a:t>
            </a:r>
            <a:endParaRPr lang="en-US" sz="1800" b="1" dirty="0">
              <a:solidFill>
                <a:srgbClr val="FF0000"/>
              </a:solidFill>
              <a:cs typeface="Arial Black"/>
            </a:endParaRPr>
          </a:p>
        </p:txBody>
      </p:sp>
      <p:sp>
        <p:nvSpPr>
          <p:cNvPr id="5" name="Content Placeholder 2"/>
          <p:cNvSpPr>
            <a:spLocks noGrp="1"/>
          </p:cNvSpPr>
          <p:nvPr>
            <p:ph sz="quarter" idx="1"/>
          </p:nvPr>
        </p:nvSpPr>
        <p:spPr>
          <a:xfrm>
            <a:off x="899027" y="2018778"/>
            <a:ext cx="4876131" cy="3978720"/>
          </a:xfrm>
        </p:spPr>
        <p:txBody>
          <a:bodyPr>
            <a:noAutofit/>
          </a:bodyPr>
          <a:lstStyle/>
          <a:p>
            <a:pPr>
              <a:lnSpc>
                <a:spcPct val="140000"/>
              </a:lnSpc>
              <a:buClr>
                <a:srgbClr val="5C8F48"/>
              </a:buClr>
              <a:buFont typeface="Courier New" panose="02070309020205020404" pitchFamily="49" charset="0"/>
              <a:buChar char="o"/>
            </a:pPr>
            <a:r>
              <a:rPr lang="en-US" sz="2400" dirty="0">
                <a:solidFill>
                  <a:schemeClr val="tx1">
                    <a:lumMod val="65000"/>
                    <a:lumOff val="35000"/>
                  </a:schemeClr>
                </a:solidFill>
                <a:latin typeface="+mj-lt"/>
                <a:cs typeface="Times" pitchFamily="18" charset="0"/>
              </a:rPr>
              <a:t>Sites rely solely on volunteers</a:t>
            </a:r>
          </a:p>
          <a:p>
            <a:pPr>
              <a:lnSpc>
                <a:spcPct val="140000"/>
              </a:lnSpc>
              <a:buClr>
                <a:srgbClr val="5C8F48"/>
              </a:buClr>
              <a:buFont typeface="Courier New" panose="02070309020205020404" pitchFamily="49" charset="0"/>
              <a:buChar char="o"/>
            </a:pPr>
            <a:r>
              <a:rPr lang="en-US" sz="2400" dirty="0">
                <a:solidFill>
                  <a:schemeClr val="tx1">
                    <a:lumMod val="65000"/>
                    <a:lumOff val="35000"/>
                  </a:schemeClr>
                </a:solidFill>
                <a:latin typeface="+mj-lt"/>
                <a:cs typeface="Times" pitchFamily="18" charset="0"/>
              </a:rPr>
              <a:t>Shift responsibilities vary</a:t>
            </a:r>
          </a:p>
          <a:p>
            <a:pPr>
              <a:lnSpc>
                <a:spcPct val="140000"/>
              </a:lnSpc>
              <a:buClr>
                <a:srgbClr val="5C8F48"/>
              </a:buClr>
              <a:buFont typeface="Courier New" panose="02070309020205020404" pitchFamily="49" charset="0"/>
              <a:buChar char="o"/>
            </a:pPr>
            <a:r>
              <a:rPr lang="en-US" sz="2400" dirty="0">
                <a:solidFill>
                  <a:schemeClr val="tx1">
                    <a:lumMod val="65000"/>
                    <a:lumOff val="35000"/>
                  </a:schemeClr>
                </a:solidFill>
                <a:latin typeface="+mj-lt"/>
                <a:cs typeface="Times" pitchFamily="18" charset="0"/>
              </a:rPr>
              <a:t>Sites available year-round!</a:t>
            </a:r>
          </a:p>
          <a:p>
            <a:pPr marL="635508" lvl="1" indent="-342900">
              <a:lnSpc>
                <a:spcPct val="140000"/>
              </a:lnSpc>
              <a:buClr>
                <a:srgbClr val="5C8F48"/>
              </a:buClr>
              <a:buFont typeface="Courier New" panose="02070309020205020404" pitchFamily="49" charset="0"/>
              <a:buChar char="o"/>
            </a:pPr>
            <a:r>
              <a:rPr lang="en-US" sz="2200" dirty="0">
                <a:solidFill>
                  <a:schemeClr val="tx1">
                    <a:lumMod val="65000"/>
                    <a:lumOff val="35000"/>
                  </a:schemeClr>
                </a:solidFill>
                <a:latin typeface="+mj-lt"/>
                <a:cs typeface="Times" pitchFamily="18" charset="0"/>
              </a:rPr>
              <a:t>Up to 12 sites, October 2023 – April 2024</a:t>
            </a:r>
          </a:p>
          <a:p>
            <a:pPr marL="635508" lvl="1" indent="-342900">
              <a:lnSpc>
                <a:spcPct val="140000"/>
              </a:lnSpc>
              <a:buClr>
                <a:srgbClr val="5C8F48"/>
              </a:buClr>
              <a:buFont typeface="Courier New" panose="02070309020205020404" pitchFamily="49" charset="0"/>
              <a:buChar char="o"/>
            </a:pPr>
            <a:r>
              <a:rPr lang="en-US" sz="2200" dirty="0">
                <a:solidFill>
                  <a:schemeClr val="tx1">
                    <a:lumMod val="65000"/>
                    <a:lumOff val="35000"/>
                  </a:schemeClr>
                </a:solidFill>
                <a:latin typeface="+mj-lt"/>
                <a:cs typeface="Times" pitchFamily="18" charset="0"/>
              </a:rPr>
              <a:t>2024, May – September to be determined</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6334" y="5596128"/>
            <a:ext cx="1191332" cy="1261872"/>
          </a:xfrm>
          <a:prstGeom prst="rect">
            <a:avLst/>
          </a:prstGeom>
        </p:spPr>
      </p:pic>
      <p:grpSp>
        <p:nvGrpSpPr>
          <p:cNvPr id="7" name="Group 6"/>
          <p:cNvGrpSpPr/>
          <p:nvPr/>
        </p:nvGrpSpPr>
        <p:grpSpPr>
          <a:xfrm>
            <a:off x="6051884" y="1836433"/>
            <a:ext cx="2477494" cy="4343410"/>
            <a:chOff x="6051884" y="1883654"/>
            <a:chExt cx="2477494" cy="4343410"/>
          </a:xfrm>
        </p:grpSpPr>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2114"/>
            <a:stretch/>
          </p:blipFill>
          <p:spPr>
            <a:xfrm>
              <a:off x="6051884" y="4407408"/>
              <a:ext cx="2477494" cy="1819656"/>
            </a:xfrm>
            <a:prstGeom prst="rect">
              <a:avLst/>
            </a:prstGeom>
          </p:spPr>
        </p:pic>
        <p:pic>
          <p:nvPicPr>
            <p:cNvPr id="3" name="Picture 2"/>
            <p:cNvPicPr>
              <a:picLocks/>
            </p:cNvPicPr>
            <p:nvPr/>
          </p:nvPicPr>
          <p:blipFill rotWithShape="1">
            <a:blip r:embed="rId5">
              <a:extLst>
                <a:ext uri="{28A0092B-C50C-407E-A947-70E740481C1C}">
                  <a14:useLocalDpi xmlns:a14="http://schemas.microsoft.com/office/drawing/2010/main" val="0"/>
                </a:ext>
              </a:extLst>
            </a:blip>
            <a:srcRect l="27310" t="20175" r="22164" b="31579"/>
            <a:stretch/>
          </p:blipFill>
          <p:spPr>
            <a:xfrm>
              <a:off x="6375086" y="1883654"/>
              <a:ext cx="1903283" cy="2423160"/>
            </a:xfrm>
            <a:prstGeom prst="rect">
              <a:avLst/>
            </a:prstGeom>
          </p:spPr>
        </p:pic>
      </p:grpSp>
    </p:spTree>
    <p:extLst>
      <p:ext uri="{BB962C8B-B14F-4D97-AF65-F5344CB8AC3E}">
        <p14:creationId xmlns:p14="http://schemas.microsoft.com/office/powerpoint/2010/main" val="2314988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820882" y="770241"/>
            <a:ext cx="8229600" cy="956532"/>
          </a:xfrm>
        </p:spPr>
        <p:txBody>
          <a:bodyPr>
            <a:normAutofit/>
          </a:bodyPr>
          <a:lstStyle/>
          <a:p>
            <a:r>
              <a:rPr lang="en-US" sz="3600" b="1" dirty="0">
                <a:solidFill>
                  <a:srgbClr val="5C8F48"/>
                </a:solidFill>
                <a:cs typeface="Arial Black"/>
              </a:rPr>
              <a:t>Become a PADS Volunteer!</a:t>
            </a:r>
            <a:endParaRPr lang="en-US" sz="1800" b="1" dirty="0">
              <a:solidFill>
                <a:srgbClr val="5C8F48"/>
              </a:solidFill>
              <a:cs typeface="Arial Black"/>
            </a:endParaRPr>
          </a:p>
        </p:txBody>
      </p:sp>
      <p:sp>
        <p:nvSpPr>
          <p:cNvPr id="5" name="Content Placeholder 2"/>
          <p:cNvSpPr>
            <a:spLocks noGrp="1"/>
          </p:cNvSpPr>
          <p:nvPr>
            <p:ph sz="quarter" idx="1"/>
          </p:nvPr>
        </p:nvSpPr>
        <p:spPr>
          <a:xfrm>
            <a:off x="883369" y="1726773"/>
            <a:ext cx="3836331" cy="4186785"/>
          </a:xfrm>
        </p:spPr>
        <p:txBody>
          <a:bodyPr>
            <a:noAutofit/>
          </a:bodyPr>
          <a:lstStyle/>
          <a:p>
            <a:pPr marL="0" indent="0" algn="ctr">
              <a:lnSpc>
                <a:spcPct val="110000"/>
              </a:lnSpc>
              <a:buNone/>
            </a:pPr>
            <a:r>
              <a:rPr lang="en-US" b="1" dirty="0">
                <a:solidFill>
                  <a:schemeClr val="tx1">
                    <a:lumMod val="65000"/>
                    <a:lumOff val="35000"/>
                  </a:schemeClr>
                </a:solidFill>
                <a:latin typeface="+mj-lt"/>
                <a:cs typeface="Times" pitchFamily="18" charset="0"/>
              </a:rPr>
              <a:t>SETUP SHIFT </a:t>
            </a:r>
            <a:br>
              <a:rPr lang="en-US" b="1" dirty="0">
                <a:solidFill>
                  <a:schemeClr val="tx1">
                    <a:lumMod val="65000"/>
                    <a:lumOff val="35000"/>
                  </a:schemeClr>
                </a:solidFill>
                <a:latin typeface="+mj-lt"/>
                <a:cs typeface="Times" pitchFamily="18" charset="0"/>
              </a:rPr>
            </a:br>
            <a:r>
              <a:rPr lang="en-US" dirty="0">
                <a:solidFill>
                  <a:schemeClr val="tx1">
                    <a:lumMod val="65000"/>
                    <a:lumOff val="35000"/>
                  </a:schemeClr>
                </a:solidFill>
                <a:latin typeface="+mj-lt"/>
                <a:cs typeface="Times" pitchFamily="18" charset="0"/>
              </a:rPr>
              <a:t>(Begins 6:00 PM (Varies))</a:t>
            </a:r>
          </a:p>
          <a:p>
            <a:pPr>
              <a:lnSpc>
                <a:spcPct val="110000"/>
              </a:lnSpc>
              <a:buClr>
                <a:srgbClr val="5C8F48"/>
              </a:buClr>
              <a:buSzPct val="125000"/>
              <a:buFont typeface="Courier New" panose="02070309020205020404" pitchFamily="49" charset="0"/>
              <a:buChar char="o"/>
            </a:pPr>
            <a:r>
              <a:rPr lang="en-US" dirty="0">
                <a:solidFill>
                  <a:schemeClr val="tx1">
                    <a:lumMod val="65000"/>
                    <a:lumOff val="35000"/>
                  </a:schemeClr>
                </a:solidFill>
                <a:latin typeface="+mj-lt"/>
                <a:cs typeface="Times" pitchFamily="18" charset="0"/>
              </a:rPr>
              <a:t>Ready sleeping area</a:t>
            </a:r>
          </a:p>
          <a:p>
            <a:pPr>
              <a:lnSpc>
                <a:spcPct val="110000"/>
              </a:lnSpc>
              <a:buClr>
                <a:srgbClr val="5C8F48"/>
              </a:buClr>
              <a:buSzPct val="125000"/>
              <a:buFont typeface="Courier New" panose="02070309020205020404" pitchFamily="49" charset="0"/>
              <a:buChar char="o"/>
            </a:pPr>
            <a:r>
              <a:rPr lang="en-US" dirty="0">
                <a:solidFill>
                  <a:schemeClr val="tx1">
                    <a:lumMod val="65000"/>
                    <a:lumOff val="35000"/>
                  </a:schemeClr>
                </a:solidFill>
                <a:latin typeface="+mj-lt"/>
                <a:cs typeface="Times" pitchFamily="18" charset="0"/>
              </a:rPr>
              <a:t>Receive food and set up dining area</a:t>
            </a:r>
          </a:p>
          <a:p>
            <a:pPr>
              <a:lnSpc>
                <a:spcPct val="110000"/>
              </a:lnSpc>
              <a:buClr>
                <a:srgbClr val="5C8F48"/>
              </a:buClr>
              <a:buSzPct val="125000"/>
              <a:buFont typeface="Courier New" panose="02070309020205020404" pitchFamily="49" charset="0"/>
              <a:buChar char="o"/>
            </a:pPr>
            <a:r>
              <a:rPr lang="en-US" dirty="0">
                <a:solidFill>
                  <a:schemeClr val="tx1">
                    <a:lumMod val="65000"/>
                    <a:lumOff val="35000"/>
                  </a:schemeClr>
                </a:solidFill>
                <a:latin typeface="+mj-lt"/>
                <a:cs typeface="Times" pitchFamily="18" charset="0"/>
              </a:rPr>
              <a:t>Set up registration desk</a:t>
            </a:r>
          </a:p>
          <a:p>
            <a:pPr>
              <a:lnSpc>
                <a:spcPct val="110000"/>
              </a:lnSpc>
              <a:buClr>
                <a:srgbClr val="5C8F48"/>
              </a:buClr>
              <a:buSzPct val="125000"/>
              <a:buFont typeface="Courier New" panose="02070309020205020404" pitchFamily="49" charset="0"/>
              <a:buChar char="o"/>
            </a:pPr>
            <a:r>
              <a:rPr lang="en-US" dirty="0">
                <a:solidFill>
                  <a:schemeClr val="tx1">
                    <a:lumMod val="65000"/>
                    <a:lumOff val="35000"/>
                  </a:schemeClr>
                </a:solidFill>
                <a:latin typeface="+mj-lt"/>
                <a:cs typeface="Times" pitchFamily="18" charset="0"/>
              </a:rPr>
              <a:t>Monitor parking lots</a:t>
            </a:r>
          </a:p>
          <a:p>
            <a:pPr>
              <a:lnSpc>
                <a:spcPct val="110000"/>
              </a:lnSpc>
              <a:buClr>
                <a:srgbClr val="5C8F48"/>
              </a:buClr>
              <a:buSzPct val="125000"/>
              <a:buFont typeface="Wingdings" charset="2"/>
              <a:buChar char="§"/>
            </a:pPr>
            <a:endParaRPr lang="en-US" sz="1050" dirty="0">
              <a:solidFill>
                <a:schemeClr val="tx1">
                  <a:lumMod val="65000"/>
                  <a:lumOff val="35000"/>
                </a:schemeClr>
              </a:solidFill>
              <a:latin typeface="+mj-lt"/>
              <a:cs typeface="Times" pitchFamily="18" charset="0"/>
            </a:endParaRPr>
          </a:p>
          <a:p>
            <a:pPr algn="ctr">
              <a:lnSpc>
                <a:spcPct val="110000"/>
              </a:lnSpc>
              <a:buClr>
                <a:srgbClr val="5C8F48"/>
              </a:buClr>
              <a:buSzPct val="125000"/>
              <a:buNone/>
            </a:pPr>
            <a:r>
              <a:rPr lang="en-US" sz="1800" i="1" dirty="0">
                <a:solidFill>
                  <a:srgbClr val="5C8F48"/>
                </a:solidFill>
                <a:latin typeface="+mj-lt"/>
                <a:cs typeface="Times" pitchFamily="18" charset="0"/>
              </a:rPr>
              <a:t>Youth volunteers under 7</a:t>
            </a:r>
            <a:r>
              <a:rPr lang="en-US" sz="1800" i="1" baseline="30000" dirty="0">
                <a:solidFill>
                  <a:srgbClr val="5C8F48"/>
                </a:solidFill>
                <a:latin typeface="+mj-lt"/>
                <a:cs typeface="Times" pitchFamily="18" charset="0"/>
              </a:rPr>
              <a:t>th</a:t>
            </a:r>
            <a:r>
              <a:rPr lang="en-US" sz="1800" i="1" dirty="0">
                <a:solidFill>
                  <a:srgbClr val="5C8F48"/>
                </a:solidFill>
                <a:latin typeface="+mj-lt"/>
                <a:cs typeface="Times" pitchFamily="18" charset="0"/>
              </a:rPr>
              <a:t> grade may help with this shift.</a:t>
            </a:r>
          </a:p>
          <a:p>
            <a:pPr>
              <a:lnSpc>
                <a:spcPct val="110000"/>
              </a:lnSpc>
              <a:buClr>
                <a:srgbClr val="5C8F48"/>
              </a:buClr>
              <a:buSzPct val="125000"/>
              <a:buFont typeface="Wingdings" charset="2"/>
              <a:buChar char="§"/>
            </a:pPr>
            <a:endParaRPr lang="en-US" dirty="0">
              <a:solidFill>
                <a:schemeClr val="tx1">
                  <a:lumMod val="65000"/>
                  <a:lumOff val="35000"/>
                </a:schemeClr>
              </a:solidFill>
              <a:latin typeface="+mj-lt"/>
              <a:cs typeface="Times" pitchFamily="18" charset="0"/>
            </a:endParaRPr>
          </a:p>
          <a:p>
            <a:pPr>
              <a:lnSpc>
                <a:spcPct val="110000"/>
              </a:lnSpc>
              <a:buClr>
                <a:srgbClr val="5C8F48"/>
              </a:buClr>
              <a:buSzPct val="125000"/>
              <a:buNone/>
            </a:pPr>
            <a:endParaRPr lang="en-US" dirty="0">
              <a:solidFill>
                <a:schemeClr val="tx1">
                  <a:lumMod val="65000"/>
                  <a:lumOff val="35000"/>
                </a:schemeClr>
              </a:solidFill>
              <a:latin typeface="+mj-lt"/>
              <a:cs typeface="Times" pitchFamily="18" charset="0"/>
            </a:endParaRPr>
          </a:p>
        </p:txBody>
      </p:sp>
      <p:sp>
        <p:nvSpPr>
          <p:cNvPr id="7" name="Content Placeholder 2"/>
          <p:cNvSpPr txBox="1">
            <a:spLocks/>
          </p:cNvSpPr>
          <p:nvPr/>
        </p:nvSpPr>
        <p:spPr>
          <a:xfrm>
            <a:off x="4935682" y="1726773"/>
            <a:ext cx="4027844" cy="418678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10000"/>
              </a:lnSpc>
              <a:buFont typeface="Arial"/>
              <a:buNone/>
            </a:pPr>
            <a:r>
              <a:rPr lang="en-US" sz="2000" b="1" dirty="0">
                <a:solidFill>
                  <a:schemeClr val="tx1">
                    <a:lumMod val="65000"/>
                    <a:lumOff val="35000"/>
                  </a:schemeClr>
                </a:solidFill>
                <a:latin typeface="+mj-lt"/>
                <a:cs typeface="Times" pitchFamily="18" charset="0"/>
              </a:rPr>
              <a:t>FIRST SHIFT  </a:t>
            </a:r>
            <a:br>
              <a:rPr lang="en-US" sz="2000" b="1" dirty="0">
                <a:solidFill>
                  <a:schemeClr val="tx1">
                    <a:lumMod val="65000"/>
                    <a:lumOff val="35000"/>
                  </a:schemeClr>
                </a:solidFill>
                <a:latin typeface="+mj-lt"/>
                <a:cs typeface="Times" pitchFamily="18" charset="0"/>
              </a:rPr>
            </a:br>
            <a:r>
              <a:rPr lang="en-US" sz="2000" dirty="0">
                <a:solidFill>
                  <a:schemeClr val="tx1">
                    <a:lumMod val="65000"/>
                    <a:lumOff val="35000"/>
                  </a:schemeClr>
                </a:solidFill>
                <a:latin typeface="+mj-lt"/>
                <a:cs typeface="Times" pitchFamily="18" charset="0"/>
              </a:rPr>
              <a:t>(6:30 PM - 11:00 PM (Varies))</a:t>
            </a:r>
          </a:p>
          <a:p>
            <a:pPr>
              <a:lnSpc>
                <a:spcPct val="110000"/>
              </a:lnSpc>
              <a:buClr>
                <a:srgbClr val="5C8F48"/>
              </a:buClr>
              <a:buSzPct val="125000"/>
              <a:buFont typeface="Courier New" panose="02070309020205020404" pitchFamily="49" charset="0"/>
              <a:buChar char="o"/>
            </a:pPr>
            <a:r>
              <a:rPr lang="en-US" sz="2000" dirty="0">
                <a:solidFill>
                  <a:schemeClr val="tx1">
                    <a:lumMod val="65000"/>
                    <a:lumOff val="35000"/>
                  </a:schemeClr>
                </a:solidFill>
                <a:latin typeface="+mj-lt"/>
                <a:cs typeface="Times" pitchFamily="18" charset="0"/>
              </a:rPr>
              <a:t>Provide a portion of the meal</a:t>
            </a:r>
          </a:p>
          <a:p>
            <a:pPr>
              <a:lnSpc>
                <a:spcPct val="110000"/>
              </a:lnSpc>
              <a:buClr>
                <a:srgbClr val="5C8F48"/>
              </a:buClr>
              <a:buSzPct val="125000"/>
              <a:buFont typeface="Courier New" panose="02070309020205020404" pitchFamily="49" charset="0"/>
              <a:buChar char="o"/>
            </a:pPr>
            <a:r>
              <a:rPr lang="en-US" sz="2000" dirty="0">
                <a:solidFill>
                  <a:schemeClr val="tx1">
                    <a:lumMod val="65000"/>
                    <a:lumOff val="35000"/>
                  </a:schemeClr>
                </a:solidFill>
                <a:latin typeface="+mj-lt"/>
                <a:cs typeface="Times" pitchFamily="18" charset="0"/>
              </a:rPr>
              <a:t>Register clients</a:t>
            </a:r>
          </a:p>
          <a:p>
            <a:pPr>
              <a:lnSpc>
                <a:spcPct val="110000"/>
              </a:lnSpc>
              <a:buClr>
                <a:srgbClr val="5C8F48"/>
              </a:buClr>
              <a:buSzPct val="125000"/>
              <a:buFont typeface="Courier New" panose="02070309020205020404" pitchFamily="49" charset="0"/>
              <a:buChar char="o"/>
            </a:pPr>
            <a:r>
              <a:rPr lang="en-US" sz="2000" b="1" dirty="0">
                <a:solidFill>
                  <a:srgbClr val="5C8F48"/>
                </a:solidFill>
                <a:latin typeface="+mj-lt"/>
                <a:cs typeface="Times" pitchFamily="18" charset="0"/>
              </a:rPr>
              <a:t>Assist with serving dinner</a:t>
            </a:r>
          </a:p>
          <a:p>
            <a:pPr>
              <a:lnSpc>
                <a:spcPct val="110000"/>
              </a:lnSpc>
              <a:buClr>
                <a:srgbClr val="5C8F48"/>
              </a:buClr>
              <a:buSzPct val="125000"/>
              <a:buFont typeface="Courier New" panose="02070309020205020404" pitchFamily="49" charset="0"/>
              <a:buChar char="o"/>
            </a:pPr>
            <a:r>
              <a:rPr lang="en-US" sz="2000" dirty="0">
                <a:solidFill>
                  <a:schemeClr val="tx1">
                    <a:lumMod val="65000"/>
                    <a:lumOff val="35000"/>
                  </a:schemeClr>
                </a:solidFill>
                <a:latin typeface="+mj-lt"/>
                <a:cs typeface="Times" pitchFamily="18" charset="0"/>
              </a:rPr>
              <a:t>Make clients feel welcome</a:t>
            </a:r>
          </a:p>
          <a:p>
            <a:pPr>
              <a:lnSpc>
                <a:spcPct val="110000"/>
              </a:lnSpc>
              <a:buClr>
                <a:srgbClr val="5C8F48"/>
              </a:buClr>
              <a:buSzPct val="125000"/>
              <a:buFont typeface="Courier New" panose="02070309020205020404" pitchFamily="49" charset="0"/>
              <a:buChar char="o"/>
            </a:pPr>
            <a:r>
              <a:rPr lang="en-US" sz="2000" dirty="0">
                <a:solidFill>
                  <a:schemeClr val="tx1">
                    <a:lumMod val="65000"/>
                    <a:lumOff val="35000"/>
                  </a:schemeClr>
                </a:solidFill>
                <a:latin typeface="+mj-lt"/>
                <a:cs typeface="Times" pitchFamily="18" charset="0"/>
              </a:rPr>
              <a:t>Monitor all areas &amp; secure doors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6334" y="5596128"/>
            <a:ext cx="1191332" cy="1261872"/>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4880" y="4571449"/>
            <a:ext cx="2149448" cy="1479075"/>
          </a:xfrm>
          <a:prstGeom prst="rect">
            <a:avLst/>
          </a:prstGeom>
        </p:spPr>
      </p:pic>
    </p:spTree>
    <p:extLst>
      <p:ext uri="{BB962C8B-B14F-4D97-AF65-F5344CB8AC3E}">
        <p14:creationId xmlns:p14="http://schemas.microsoft.com/office/powerpoint/2010/main" val="40769656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891251" y="845407"/>
            <a:ext cx="7477245" cy="956532"/>
          </a:xfrm>
        </p:spPr>
        <p:txBody>
          <a:bodyPr>
            <a:normAutofit/>
          </a:bodyPr>
          <a:lstStyle/>
          <a:p>
            <a:r>
              <a:rPr lang="en-US" sz="3600" b="1" dirty="0">
                <a:solidFill>
                  <a:srgbClr val="5C8F48"/>
                </a:solidFill>
                <a:cs typeface="Arial Black"/>
              </a:rPr>
              <a:t>Who We Are</a:t>
            </a:r>
          </a:p>
        </p:txBody>
      </p:sp>
      <p:sp>
        <p:nvSpPr>
          <p:cNvPr id="5" name="Content Placeholder 2"/>
          <p:cNvSpPr>
            <a:spLocks noGrp="1"/>
          </p:cNvSpPr>
          <p:nvPr>
            <p:ph idx="1"/>
          </p:nvPr>
        </p:nvSpPr>
        <p:spPr>
          <a:xfrm>
            <a:off x="1193800" y="2060009"/>
            <a:ext cx="6748272" cy="3357797"/>
          </a:xfrm>
        </p:spPr>
        <p:txBody>
          <a:bodyPr>
            <a:noAutofit/>
          </a:bodyPr>
          <a:lstStyle/>
          <a:p>
            <a:pPr marL="0" indent="0" algn="ctr">
              <a:lnSpc>
                <a:spcPct val="120000"/>
              </a:lnSpc>
              <a:buNone/>
            </a:pPr>
            <a:r>
              <a:rPr lang="en-US" sz="2800" dirty="0">
                <a:solidFill>
                  <a:schemeClr val="tx1">
                    <a:lumMod val="65000"/>
                    <a:lumOff val="35000"/>
                  </a:schemeClr>
                </a:solidFill>
                <a:latin typeface="+mj-lt"/>
                <a:cs typeface="Times" pitchFamily="18" charset="0"/>
              </a:rPr>
              <a:t>JOURNEYS | The Road Home is a non-profit agency providing both shelter and social services to the homeless and those at risk of becoming homeless in north/northwest suburban Cook County. </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2270" y="5596128"/>
            <a:ext cx="1191332" cy="1261872"/>
          </a:xfrm>
          <a:prstGeom prst="rect">
            <a:avLst/>
          </a:prstGeom>
        </p:spPr>
      </p:pic>
    </p:spTree>
    <p:extLst>
      <p:ext uri="{BB962C8B-B14F-4D97-AF65-F5344CB8AC3E}">
        <p14:creationId xmlns:p14="http://schemas.microsoft.com/office/powerpoint/2010/main" val="41376890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898634" y="727363"/>
            <a:ext cx="8229600" cy="1459313"/>
          </a:xfrm>
        </p:spPr>
        <p:txBody>
          <a:bodyPr>
            <a:normAutofit fontScale="90000"/>
          </a:bodyPr>
          <a:lstStyle/>
          <a:p>
            <a:r>
              <a:rPr lang="en-US" sz="4000" b="1" dirty="0">
                <a:solidFill>
                  <a:srgbClr val="5C8F48"/>
                </a:solidFill>
                <a:cs typeface="Arial Black"/>
              </a:rPr>
              <a:t>Become a PADS Volunteer!</a:t>
            </a:r>
            <a:br>
              <a:rPr lang="en-US" sz="4000" b="1" dirty="0">
                <a:solidFill>
                  <a:srgbClr val="5C8F48"/>
                </a:solidFill>
                <a:cs typeface="Arial Black"/>
              </a:rPr>
            </a:br>
            <a:r>
              <a:rPr lang="en-US" sz="2000" b="1" dirty="0">
                <a:solidFill>
                  <a:srgbClr val="5C8F48"/>
                </a:solidFill>
                <a:cs typeface="Times" pitchFamily="18" charset="0"/>
              </a:rPr>
              <a:t>Volunteers are urgently needed for the SECOND and THIRD shifts.  </a:t>
            </a:r>
            <a:br>
              <a:rPr lang="en-US" sz="1800" dirty="0">
                <a:solidFill>
                  <a:srgbClr val="5C8F48"/>
                </a:solidFill>
                <a:cs typeface="Times" pitchFamily="18" charset="0"/>
              </a:rPr>
            </a:br>
            <a:r>
              <a:rPr lang="en-US" sz="1800" dirty="0">
                <a:solidFill>
                  <a:srgbClr val="5C8F48"/>
                </a:solidFill>
                <a:cs typeface="Times" pitchFamily="18" charset="0"/>
              </a:rPr>
              <a:t>At least one man and one woman is required for each shift.</a:t>
            </a:r>
            <a:br>
              <a:rPr lang="en-US" sz="4000" dirty="0">
                <a:solidFill>
                  <a:schemeClr val="tx1">
                    <a:lumMod val="65000"/>
                    <a:lumOff val="35000"/>
                  </a:schemeClr>
                </a:solidFill>
                <a:cs typeface="Times" pitchFamily="18" charset="0"/>
              </a:rPr>
            </a:br>
            <a:endParaRPr lang="en-US" sz="4000" b="1" dirty="0">
              <a:solidFill>
                <a:srgbClr val="5C8F48"/>
              </a:solidFill>
              <a:cs typeface="Arial Black"/>
            </a:endParaRPr>
          </a:p>
        </p:txBody>
      </p:sp>
      <p:sp>
        <p:nvSpPr>
          <p:cNvPr id="7" name="Content Placeholder 2"/>
          <p:cNvSpPr txBox="1">
            <a:spLocks/>
          </p:cNvSpPr>
          <p:nvPr/>
        </p:nvSpPr>
        <p:spPr>
          <a:xfrm>
            <a:off x="781580" y="1832356"/>
            <a:ext cx="3769989" cy="276094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10000"/>
              </a:lnSpc>
              <a:buNone/>
            </a:pPr>
            <a:r>
              <a:rPr lang="en-US" sz="2000" b="1" dirty="0">
                <a:solidFill>
                  <a:schemeClr val="tx1">
                    <a:lumMod val="65000"/>
                    <a:lumOff val="35000"/>
                  </a:schemeClr>
                </a:solidFill>
                <a:latin typeface="+mj-lt"/>
                <a:cs typeface="Times" pitchFamily="18" charset="0"/>
              </a:rPr>
              <a:t>SECOND SHIFT </a:t>
            </a:r>
            <a:br>
              <a:rPr lang="en-US" sz="2000" dirty="0">
                <a:solidFill>
                  <a:schemeClr val="tx1">
                    <a:lumMod val="65000"/>
                    <a:lumOff val="35000"/>
                  </a:schemeClr>
                </a:solidFill>
                <a:latin typeface="+mj-lt"/>
                <a:cs typeface="Times" pitchFamily="18" charset="0"/>
              </a:rPr>
            </a:br>
            <a:r>
              <a:rPr lang="en-US" sz="2000" dirty="0">
                <a:solidFill>
                  <a:schemeClr val="tx1">
                    <a:lumMod val="65000"/>
                    <a:lumOff val="35000"/>
                  </a:schemeClr>
                </a:solidFill>
                <a:latin typeface="+mj-lt"/>
                <a:cs typeface="Times" pitchFamily="18" charset="0"/>
              </a:rPr>
              <a:t>(11:00 PM - 3:00 AM (Varies)) </a:t>
            </a:r>
          </a:p>
          <a:p>
            <a:pPr>
              <a:lnSpc>
                <a:spcPct val="110000"/>
              </a:lnSpc>
              <a:buClr>
                <a:srgbClr val="5C8F48"/>
              </a:buClr>
              <a:buSzPct val="125000"/>
              <a:buFont typeface="Courier New" panose="02070309020205020404" pitchFamily="49" charset="0"/>
              <a:buChar char="o"/>
            </a:pPr>
            <a:r>
              <a:rPr lang="en-US" sz="2000" dirty="0">
                <a:solidFill>
                  <a:schemeClr val="tx1">
                    <a:lumMod val="65000"/>
                    <a:lumOff val="35000"/>
                  </a:schemeClr>
                </a:solidFill>
                <a:latin typeface="+mj-lt"/>
                <a:cs typeface="Times" pitchFamily="18" charset="0"/>
              </a:rPr>
              <a:t>Maintain intake desk</a:t>
            </a:r>
          </a:p>
          <a:p>
            <a:pPr>
              <a:lnSpc>
                <a:spcPct val="110000"/>
              </a:lnSpc>
              <a:buClr>
                <a:srgbClr val="5C8F48"/>
              </a:buClr>
              <a:buSzPct val="125000"/>
              <a:buFont typeface="Courier New" panose="02070309020205020404" pitchFamily="49" charset="0"/>
              <a:buChar char="o"/>
            </a:pPr>
            <a:r>
              <a:rPr lang="en-US" sz="2000" dirty="0">
                <a:solidFill>
                  <a:schemeClr val="tx1">
                    <a:lumMod val="65000"/>
                    <a:lumOff val="35000"/>
                  </a:schemeClr>
                </a:solidFill>
                <a:latin typeface="+mj-lt"/>
                <a:cs typeface="Times" pitchFamily="18" charset="0"/>
              </a:rPr>
              <a:t>Admit approved late arrivals</a:t>
            </a:r>
          </a:p>
          <a:p>
            <a:pPr>
              <a:lnSpc>
                <a:spcPct val="110000"/>
              </a:lnSpc>
              <a:buClr>
                <a:srgbClr val="5C8F48"/>
              </a:buClr>
              <a:buSzPct val="125000"/>
              <a:buFont typeface="Courier New" panose="02070309020205020404" pitchFamily="49" charset="0"/>
              <a:buChar char="o"/>
            </a:pPr>
            <a:r>
              <a:rPr lang="en-US" sz="2000" b="1" dirty="0">
                <a:solidFill>
                  <a:srgbClr val="5C8F48"/>
                </a:solidFill>
                <a:latin typeface="+mj-lt"/>
                <a:cs typeface="Times" pitchFamily="18" charset="0"/>
              </a:rPr>
              <a:t>Prepare lunches</a:t>
            </a:r>
          </a:p>
          <a:p>
            <a:pPr>
              <a:lnSpc>
                <a:spcPct val="110000"/>
              </a:lnSpc>
              <a:buClr>
                <a:srgbClr val="5C8F48"/>
              </a:buClr>
              <a:buSzPct val="125000"/>
              <a:buFont typeface="Courier New" panose="02070309020205020404" pitchFamily="49" charset="0"/>
              <a:buChar char="o"/>
            </a:pPr>
            <a:r>
              <a:rPr lang="en-US" sz="2000" dirty="0">
                <a:solidFill>
                  <a:schemeClr val="tx1">
                    <a:lumMod val="65000"/>
                    <a:lumOff val="35000"/>
                  </a:schemeClr>
                </a:solidFill>
                <a:latin typeface="+mj-lt"/>
                <a:cs typeface="Times" pitchFamily="18" charset="0"/>
              </a:rPr>
              <a:t>Monitor all site areas hourly</a:t>
            </a:r>
          </a:p>
          <a:p>
            <a:pPr>
              <a:lnSpc>
                <a:spcPct val="110000"/>
              </a:lnSpc>
              <a:buClr>
                <a:srgbClr val="5C8F48"/>
              </a:buClr>
              <a:buSzPct val="125000"/>
              <a:buFont typeface="Courier New" panose="02070309020205020404" pitchFamily="49" charset="0"/>
              <a:buChar char="o"/>
            </a:pPr>
            <a:r>
              <a:rPr lang="en-US" sz="2000" dirty="0">
                <a:solidFill>
                  <a:schemeClr val="tx1">
                    <a:lumMod val="65000"/>
                    <a:lumOff val="35000"/>
                  </a:schemeClr>
                </a:solidFill>
                <a:latin typeface="+mj-lt"/>
                <a:cs typeface="Times" pitchFamily="18" charset="0"/>
              </a:rPr>
              <a:t>Awaken clients early if needed</a:t>
            </a:r>
          </a:p>
        </p:txBody>
      </p:sp>
      <p:sp>
        <p:nvSpPr>
          <p:cNvPr id="8" name="Content Placeholder 2"/>
          <p:cNvSpPr txBox="1">
            <a:spLocks/>
          </p:cNvSpPr>
          <p:nvPr/>
        </p:nvSpPr>
        <p:spPr>
          <a:xfrm>
            <a:off x="4832614" y="1832356"/>
            <a:ext cx="3480114" cy="243885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10000"/>
              </a:lnSpc>
              <a:buNone/>
            </a:pPr>
            <a:r>
              <a:rPr lang="en-US" sz="2000" b="1" dirty="0">
                <a:solidFill>
                  <a:schemeClr val="tx1">
                    <a:lumMod val="65000"/>
                    <a:lumOff val="35000"/>
                  </a:schemeClr>
                </a:solidFill>
                <a:latin typeface="+mj-lt"/>
                <a:cs typeface="Times" pitchFamily="18" charset="0"/>
              </a:rPr>
              <a:t>THIRD SHIFT </a:t>
            </a:r>
            <a:br>
              <a:rPr lang="en-US" sz="2000" dirty="0">
                <a:solidFill>
                  <a:schemeClr val="tx1">
                    <a:lumMod val="65000"/>
                    <a:lumOff val="35000"/>
                  </a:schemeClr>
                </a:solidFill>
                <a:latin typeface="+mj-lt"/>
                <a:cs typeface="Times" pitchFamily="18" charset="0"/>
              </a:rPr>
            </a:br>
            <a:r>
              <a:rPr lang="en-US" sz="2000" dirty="0">
                <a:solidFill>
                  <a:schemeClr val="tx1">
                    <a:lumMod val="65000"/>
                    <a:lumOff val="35000"/>
                  </a:schemeClr>
                </a:solidFill>
                <a:latin typeface="+mj-lt"/>
                <a:cs typeface="Times" pitchFamily="18" charset="0"/>
              </a:rPr>
              <a:t>(3:00 AM - 7:00 AM (Varies))</a:t>
            </a:r>
          </a:p>
          <a:p>
            <a:pPr>
              <a:lnSpc>
                <a:spcPct val="110000"/>
              </a:lnSpc>
              <a:buClr>
                <a:srgbClr val="5C8F48"/>
              </a:buClr>
              <a:buSzPct val="125000"/>
              <a:buFont typeface="Courier New" panose="02070309020205020404" pitchFamily="49" charset="0"/>
              <a:buChar char="o"/>
            </a:pPr>
            <a:r>
              <a:rPr lang="en-US" sz="2000" dirty="0">
                <a:solidFill>
                  <a:schemeClr val="tx1">
                    <a:lumMod val="65000"/>
                    <a:lumOff val="35000"/>
                  </a:schemeClr>
                </a:solidFill>
                <a:latin typeface="+mj-lt"/>
                <a:cs typeface="Times" pitchFamily="18" charset="0"/>
              </a:rPr>
              <a:t>Maintain intake desk</a:t>
            </a:r>
          </a:p>
          <a:p>
            <a:pPr>
              <a:lnSpc>
                <a:spcPct val="110000"/>
              </a:lnSpc>
              <a:buClr>
                <a:srgbClr val="5C8F48"/>
              </a:buClr>
              <a:buSzPct val="125000"/>
              <a:buFont typeface="Courier New" panose="02070309020205020404" pitchFamily="49" charset="0"/>
              <a:buChar char="o"/>
            </a:pPr>
            <a:r>
              <a:rPr lang="en-US" sz="2000" dirty="0">
                <a:solidFill>
                  <a:schemeClr val="tx1">
                    <a:lumMod val="65000"/>
                    <a:lumOff val="35000"/>
                  </a:schemeClr>
                </a:solidFill>
                <a:latin typeface="+mj-lt"/>
                <a:cs typeface="Times" pitchFamily="18" charset="0"/>
              </a:rPr>
              <a:t>Admit approved late arrivals</a:t>
            </a:r>
          </a:p>
          <a:p>
            <a:pPr>
              <a:lnSpc>
                <a:spcPct val="110000"/>
              </a:lnSpc>
              <a:buClr>
                <a:srgbClr val="5C8F48"/>
              </a:buClr>
              <a:buSzPct val="125000"/>
              <a:buFont typeface="Courier New" panose="02070309020205020404" pitchFamily="49" charset="0"/>
              <a:buChar char="o"/>
            </a:pPr>
            <a:r>
              <a:rPr lang="en-US" sz="2000" dirty="0">
                <a:solidFill>
                  <a:schemeClr val="tx1">
                    <a:lumMod val="65000"/>
                    <a:lumOff val="35000"/>
                  </a:schemeClr>
                </a:solidFill>
                <a:latin typeface="+mj-lt"/>
                <a:cs typeface="Times" pitchFamily="18" charset="0"/>
              </a:rPr>
              <a:t>Awaken clients</a:t>
            </a:r>
          </a:p>
          <a:p>
            <a:pPr>
              <a:lnSpc>
                <a:spcPct val="110000"/>
              </a:lnSpc>
              <a:buClr>
                <a:srgbClr val="5C8F48"/>
              </a:buClr>
              <a:buSzPct val="125000"/>
              <a:buFont typeface="Courier New" panose="02070309020205020404" pitchFamily="49" charset="0"/>
              <a:buChar char="o"/>
            </a:pPr>
            <a:r>
              <a:rPr lang="en-US" sz="2000" dirty="0">
                <a:solidFill>
                  <a:schemeClr val="tx1">
                    <a:lumMod val="65000"/>
                    <a:lumOff val="35000"/>
                  </a:schemeClr>
                </a:solidFill>
                <a:latin typeface="+mj-lt"/>
                <a:cs typeface="Times" pitchFamily="18" charset="0"/>
              </a:rPr>
              <a:t>Prepare and serve breakfast</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6334" y="5596128"/>
            <a:ext cx="1191332" cy="1261872"/>
          </a:xfrm>
          <a:prstGeom prst="rect">
            <a:avLst/>
          </a:prstGeo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8634" r="10936"/>
          <a:stretch/>
        </p:blipFill>
        <p:spPr>
          <a:xfrm>
            <a:off x="5558588" y="4550669"/>
            <a:ext cx="2261937" cy="1581912"/>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11966" y="4550669"/>
            <a:ext cx="2109216" cy="1581912"/>
          </a:xfrm>
          <a:prstGeom prst="rect">
            <a:avLst/>
          </a:prstGeom>
        </p:spPr>
      </p:pic>
    </p:spTree>
    <p:extLst>
      <p:ext uri="{BB962C8B-B14F-4D97-AF65-F5344CB8AC3E}">
        <p14:creationId xmlns:p14="http://schemas.microsoft.com/office/powerpoint/2010/main" val="13498940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914400" y="722543"/>
            <a:ext cx="8229600" cy="956532"/>
          </a:xfrm>
        </p:spPr>
        <p:txBody>
          <a:bodyPr>
            <a:normAutofit/>
          </a:bodyPr>
          <a:lstStyle/>
          <a:p>
            <a:r>
              <a:rPr lang="en-US" sz="3600" b="1" dirty="0">
                <a:solidFill>
                  <a:srgbClr val="5C8F48"/>
                </a:solidFill>
                <a:cs typeface="Arial Black"/>
              </a:rPr>
              <a:t>Become a PADS Volunteer!</a:t>
            </a:r>
            <a:endParaRPr lang="en-US" sz="1800" b="1" dirty="0">
              <a:solidFill>
                <a:srgbClr val="5C8F48"/>
              </a:solidFill>
              <a:cs typeface="Arial Black"/>
            </a:endParaRPr>
          </a:p>
        </p:txBody>
      </p:sp>
      <p:sp>
        <p:nvSpPr>
          <p:cNvPr id="7" name="Content Placeholder 2"/>
          <p:cNvSpPr txBox="1">
            <a:spLocks/>
          </p:cNvSpPr>
          <p:nvPr/>
        </p:nvSpPr>
        <p:spPr>
          <a:xfrm>
            <a:off x="938463" y="2429398"/>
            <a:ext cx="4084298" cy="331542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buClr>
                <a:srgbClr val="5C8F48"/>
              </a:buClr>
              <a:buSzPct val="125000"/>
              <a:buFont typeface="Courier New" panose="02070309020205020404" pitchFamily="49" charset="0"/>
              <a:buChar char="o"/>
            </a:pPr>
            <a:r>
              <a:rPr lang="en-US" sz="2000" dirty="0">
                <a:solidFill>
                  <a:schemeClr val="tx1">
                    <a:lumMod val="65000"/>
                    <a:lumOff val="35000"/>
                  </a:schemeClr>
                </a:solidFill>
                <a:latin typeface="+mj-lt"/>
                <a:cs typeface="Times" pitchFamily="18" charset="0"/>
              </a:rPr>
              <a:t>Wipe down/put away mattresses, pillows, tables, and chairs </a:t>
            </a:r>
          </a:p>
          <a:p>
            <a:pPr>
              <a:lnSpc>
                <a:spcPct val="110000"/>
              </a:lnSpc>
              <a:buClr>
                <a:srgbClr val="5C8F48"/>
              </a:buClr>
              <a:buSzPct val="125000"/>
              <a:buFont typeface="Courier New" panose="02070309020205020404" pitchFamily="49" charset="0"/>
              <a:buChar char="o"/>
            </a:pPr>
            <a:r>
              <a:rPr lang="en-US" sz="2000" dirty="0">
                <a:solidFill>
                  <a:schemeClr val="tx1">
                    <a:lumMod val="65000"/>
                    <a:lumOff val="35000"/>
                  </a:schemeClr>
                </a:solidFill>
                <a:latin typeface="+mj-lt"/>
                <a:cs typeface="Times" pitchFamily="18" charset="0"/>
              </a:rPr>
              <a:t>Mop or vacuum floors</a:t>
            </a:r>
          </a:p>
          <a:p>
            <a:pPr>
              <a:lnSpc>
                <a:spcPct val="110000"/>
              </a:lnSpc>
              <a:buClr>
                <a:srgbClr val="5C8F48"/>
              </a:buClr>
              <a:buSzPct val="125000"/>
              <a:buFont typeface="Courier New" panose="02070309020205020404" pitchFamily="49" charset="0"/>
              <a:buChar char="o"/>
            </a:pPr>
            <a:r>
              <a:rPr lang="en-US" sz="2000" dirty="0">
                <a:solidFill>
                  <a:schemeClr val="tx1">
                    <a:lumMod val="65000"/>
                    <a:lumOff val="35000"/>
                  </a:schemeClr>
                </a:solidFill>
                <a:latin typeface="+mj-lt"/>
                <a:cs typeface="Times" pitchFamily="18" charset="0"/>
              </a:rPr>
              <a:t>Clean restrooms</a:t>
            </a:r>
          </a:p>
          <a:p>
            <a:pPr>
              <a:lnSpc>
                <a:spcPct val="110000"/>
              </a:lnSpc>
              <a:buClr>
                <a:srgbClr val="5C8F48"/>
              </a:buClr>
              <a:buSzPct val="125000"/>
              <a:buFont typeface="Courier New" panose="02070309020205020404" pitchFamily="49" charset="0"/>
              <a:buChar char="o"/>
            </a:pPr>
            <a:r>
              <a:rPr lang="en-US" sz="2000" dirty="0">
                <a:solidFill>
                  <a:schemeClr val="tx1">
                    <a:lumMod val="65000"/>
                    <a:lumOff val="35000"/>
                  </a:schemeClr>
                </a:solidFill>
                <a:latin typeface="+mj-lt"/>
                <a:cs typeface="Times" pitchFamily="18" charset="0"/>
              </a:rPr>
              <a:t>Empty trashcans</a:t>
            </a:r>
          </a:p>
          <a:p>
            <a:pPr>
              <a:lnSpc>
                <a:spcPct val="110000"/>
              </a:lnSpc>
              <a:buClr>
                <a:srgbClr val="5C8F48"/>
              </a:buClr>
              <a:buSzPct val="125000"/>
              <a:buFont typeface="Courier New" panose="02070309020205020404" pitchFamily="49" charset="0"/>
              <a:buChar char="o"/>
            </a:pPr>
            <a:r>
              <a:rPr lang="en-US" sz="2000" dirty="0">
                <a:solidFill>
                  <a:schemeClr val="tx1">
                    <a:lumMod val="65000"/>
                    <a:lumOff val="35000"/>
                  </a:schemeClr>
                </a:solidFill>
                <a:latin typeface="+mj-lt"/>
                <a:cs typeface="Times" pitchFamily="18" charset="0"/>
              </a:rPr>
              <a:t>Put away toiletries and clothing</a:t>
            </a:r>
          </a:p>
          <a:p>
            <a:pPr>
              <a:lnSpc>
                <a:spcPct val="110000"/>
              </a:lnSpc>
              <a:buClr>
                <a:srgbClr val="5C8F48"/>
              </a:buClr>
              <a:buSzPct val="125000"/>
              <a:buFont typeface="Courier New" panose="02070309020205020404" pitchFamily="49" charset="0"/>
              <a:buChar char="o"/>
            </a:pPr>
            <a:r>
              <a:rPr lang="en-US" sz="2000" dirty="0">
                <a:solidFill>
                  <a:schemeClr val="tx1">
                    <a:lumMod val="65000"/>
                    <a:lumOff val="35000"/>
                  </a:schemeClr>
                </a:solidFill>
                <a:latin typeface="+mj-lt"/>
                <a:cs typeface="Times" pitchFamily="18" charset="0"/>
              </a:rPr>
              <a:t>Clients may assist and receive gift certificates for their help</a:t>
            </a:r>
          </a:p>
          <a:p>
            <a:pPr>
              <a:lnSpc>
                <a:spcPct val="110000"/>
              </a:lnSpc>
              <a:buClr>
                <a:srgbClr val="5C8F48"/>
              </a:buClr>
              <a:buSzPct val="125000"/>
              <a:buNone/>
            </a:pPr>
            <a:endParaRPr lang="en-US" sz="2000" dirty="0">
              <a:solidFill>
                <a:schemeClr val="tx1">
                  <a:lumMod val="65000"/>
                  <a:lumOff val="35000"/>
                </a:schemeClr>
              </a:solidFill>
              <a:latin typeface="+mj-lt"/>
              <a:cs typeface="Times"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6334" y="5596128"/>
            <a:ext cx="1191332" cy="1261872"/>
          </a:xfrm>
          <a:prstGeom prst="rect">
            <a:avLst/>
          </a:prstGeom>
        </p:spPr>
      </p:pic>
      <p:sp>
        <p:nvSpPr>
          <p:cNvPr id="9" name="Rectangle 8"/>
          <p:cNvSpPr/>
          <p:nvPr/>
        </p:nvSpPr>
        <p:spPr>
          <a:xfrm>
            <a:off x="5795491" y="5002912"/>
            <a:ext cx="2859488" cy="620426"/>
          </a:xfrm>
          <a:prstGeom prst="rect">
            <a:avLst/>
          </a:prstGeom>
        </p:spPr>
        <p:txBody>
          <a:bodyPr wrap="square">
            <a:spAutoFit/>
          </a:bodyPr>
          <a:lstStyle/>
          <a:p>
            <a:pPr algn="ctr">
              <a:lnSpc>
                <a:spcPct val="110000"/>
              </a:lnSpc>
              <a:buClr>
                <a:srgbClr val="5C8F48"/>
              </a:buClr>
              <a:buSzPct val="125000"/>
              <a:buNone/>
            </a:pPr>
            <a:r>
              <a:rPr lang="en-US" sz="1600" i="1" dirty="0">
                <a:solidFill>
                  <a:srgbClr val="5C8F48"/>
                </a:solidFill>
                <a:latin typeface="+mj-lt"/>
                <a:cs typeface="Times" pitchFamily="18" charset="0"/>
              </a:rPr>
              <a:t>Youth volunteers under 7</a:t>
            </a:r>
            <a:r>
              <a:rPr lang="en-US" sz="1600" i="1" baseline="30000" dirty="0">
                <a:solidFill>
                  <a:srgbClr val="5C8F48"/>
                </a:solidFill>
                <a:latin typeface="+mj-lt"/>
                <a:cs typeface="Times" pitchFamily="18" charset="0"/>
              </a:rPr>
              <a:t>th</a:t>
            </a:r>
            <a:r>
              <a:rPr lang="en-US" sz="1600" i="1" dirty="0">
                <a:solidFill>
                  <a:srgbClr val="5C8F48"/>
                </a:solidFill>
                <a:latin typeface="+mj-lt"/>
                <a:cs typeface="Times" pitchFamily="18" charset="0"/>
              </a:rPr>
              <a:t> grade may help with this shift.</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5491" y="2616920"/>
            <a:ext cx="2859488" cy="2144616"/>
          </a:xfrm>
          <a:prstGeom prst="rect">
            <a:avLst/>
          </a:prstGeom>
        </p:spPr>
      </p:pic>
      <p:sp>
        <p:nvSpPr>
          <p:cNvPr id="3" name="TextBox 2"/>
          <p:cNvSpPr txBox="1"/>
          <p:nvPr/>
        </p:nvSpPr>
        <p:spPr>
          <a:xfrm>
            <a:off x="938463" y="1821546"/>
            <a:ext cx="7591536" cy="1046440"/>
          </a:xfrm>
          <a:prstGeom prst="rect">
            <a:avLst/>
          </a:prstGeom>
          <a:noFill/>
        </p:spPr>
        <p:txBody>
          <a:bodyPr wrap="square" rtlCol="0">
            <a:spAutoFit/>
          </a:bodyPr>
          <a:lstStyle/>
          <a:p>
            <a:pPr algn="ctr">
              <a:lnSpc>
                <a:spcPct val="110000"/>
              </a:lnSpc>
            </a:pPr>
            <a:r>
              <a:rPr lang="en-US" sz="2000" b="1" dirty="0">
                <a:solidFill>
                  <a:schemeClr val="tx1">
                    <a:lumMod val="65000"/>
                    <a:lumOff val="35000"/>
                  </a:schemeClr>
                </a:solidFill>
                <a:latin typeface="+mj-lt"/>
                <a:cs typeface="Times" pitchFamily="18" charset="0"/>
              </a:rPr>
              <a:t>CLEANUP SHIFT  </a:t>
            </a:r>
          </a:p>
          <a:p>
            <a:pPr algn="ctr">
              <a:lnSpc>
                <a:spcPct val="110000"/>
              </a:lnSpc>
            </a:pPr>
            <a:r>
              <a:rPr lang="en-US" dirty="0">
                <a:solidFill>
                  <a:schemeClr val="tx1">
                    <a:lumMod val="65000"/>
                    <a:lumOff val="35000"/>
                  </a:schemeClr>
                </a:solidFill>
                <a:latin typeface="+mj-lt"/>
                <a:cs typeface="Times" pitchFamily="18" charset="0"/>
              </a:rPr>
              <a:t>(6:00 AM - 7:00 AM (Varies))</a:t>
            </a:r>
          </a:p>
          <a:p>
            <a:endParaRPr lang="en-US" dirty="0">
              <a:latin typeface="+mj-lt"/>
            </a:endParaRPr>
          </a:p>
        </p:txBody>
      </p:sp>
    </p:spTree>
    <p:extLst>
      <p:ext uri="{BB962C8B-B14F-4D97-AF65-F5344CB8AC3E}">
        <p14:creationId xmlns:p14="http://schemas.microsoft.com/office/powerpoint/2010/main" val="36635628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itle 1"/>
          <p:cNvSpPr>
            <a:spLocks noGrp="1"/>
          </p:cNvSpPr>
          <p:nvPr>
            <p:ph type="title"/>
          </p:nvPr>
        </p:nvSpPr>
        <p:spPr>
          <a:xfrm>
            <a:off x="822960" y="170492"/>
            <a:ext cx="7543800" cy="1450757"/>
          </a:xfrm>
          <a:solidFill>
            <a:schemeClr val="bg1"/>
          </a:solidFill>
          <a:ln>
            <a:noFill/>
          </a:ln>
        </p:spPr>
        <p:txBody>
          <a:bodyPr>
            <a:normAutofit/>
          </a:bodyPr>
          <a:lstStyle/>
          <a:p>
            <a:pPr eaLnBrk="1" hangingPunct="1"/>
            <a:r>
              <a:rPr lang="en-US" sz="3600" b="1" dirty="0">
                <a:solidFill>
                  <a:srgbClr val="5C8F48"/>
                </a:solidFill>
                <a:cs typeface="Times" pitchFamily="18" charset="0"/>
              </a:rPr>
              <a:t>PADS site Locations</a:t>
            </a:r>
            <a:br>
              <a:rPr lang="en-US" sz="4000" b="1" dirty="0">
                <a:solidFill>
                  <a:srgbClr val="5C8F48"/>
                </a:solidFill>
                <a:cs typeface="Times" pitchFamily="18" charset="0"/>
              </a:rPr>
            </a:br>
            <a:r>
              <a:rPr lang="en-US" sz="2400" b="1" i="1" dirty="0">
                <a:solidFill>
                  <a:srgbClr val="5C8F48"/>
                </a:solidFill>
                <a:cs typeface="Times" pitchFamily="18" charset="0"/>
              </a:rPr>
              <a:t>October 2023- April 2024- These sites are kept private from public to prevent people sending unvetted people to sites</a:t>
            </a:r>
            <a:endParaRPr lang="en-US" sz="4000" b="1" i="1" dirty="0">
              <a:solidFill>
                <a:srgbClr val="5C8F48"/>
              </a:solidFill>
              <a:cs typeface="Times" pitchFamily="18" charset="0"/>
            </a:endParaRPr>
          </a:p>
        </p:txBody>
      </p:sp>
      <p:sp>
        <p:nvSpPr>
          <p:cNvPr id="8" name="Content Placeholder 2"/>
          <p:cNvSpPr>
            <a:spLocks noGrp="1"/>
          </p:cNvSpPr>
          <p:nvPr>
            <p:ph sz="half" idx="1"/>
          </p:nvPr>
        </p:nvSpPr>
        <p:spPr>
          <a:xfrm>
            <a:off x="948299" y="1751019"/>
            <a:ext cx="3755586" cy="4522611"/>
          </a:xfrm>
          <a:solidFill>
            <a:schemeClr val="bg1"/>
          </a:solidFill>
          <a:ln>
            <a:noFill/>
          </a:ln>
        </p:spPr>
        <p:txBody>
          <a:bodyPr rtlCol="0">
            <a:noAutofit/>
          </a:bodyPr>
          <a:lstStyle/>
          <a:p>
            <a:pPr marL="0" indent="0" eaLnBrk="1" fontAlgn="auto" hangingPunct="1">
              <a:lnSpc>
                <a:spcPct val="100000"/>
              </a:lnSpc>
              <a:spcAft>
                <a:spcPts val="0"/>
              </a:spcAft>
              <a:buFont typeface="Arial"/>
              <a:buNone/>
              <a:defRPr/>
            </a:pPr>
            <a:r>
              <a:rPr lang="en-US" sz="1100" u="sng" dirty="0">
                <a:solidFill>
                  <a:schemeClr val="tx1">
                    <a:lumMod val="65000"/>
                    <a:lumOff val="35000"/>
                  </a:schemeClr>
                </a:solidFill>
                <a:latin typeface="+mj-lt"/>
                <a:cs typeface="Arial" panose="020B0604020202020204" pitchFamily="34" charset="0"/>
              </a:rPr>
              <a:t>Sunday</a:t>
            </a:r>
          </a:p>
          <a:p>
            <a:pPr eaLnBrk="1" fontAlgn="auto" hangingPunct="1">
              <a:lnSpc>
                <a:spcPct val="100000"/>
              </a:lnSpc>
              <a:spcAft>
                <a:spcPts val="0"/>
              </a:spcAft>
              <a:buClr>
                <a:srgbClr val="5C8F48"/>
              </a:buClr>
              <a:buFont typeface="Arial"/>
              <a:buChar char="•"/>
              <a:defRPr/>
            </a:pPr>
            <a:r>
              <a:rPr lang="en-US" sz="1100" i="1" dirty="0">
                <a:solidFill>
                  <a:schemeClr val="tx1">
                    <a:lumMod val="65000"/>
                    <a:lumOff val="35000"/>
                  </a:schemeClr>
                </a:solidFill>
                <a:latin typeface="+mj-lt"/>
                <a:cs typeface="Arial" panose="020B0604020202020204" pitchFamily="34" charset="0"/>
              </a:rPr>
              <a:t>Holy Family Catholic Community – Inverness</a:t>
            </a:r>
          </a:p>
          <a:p>
            <a:pPr eaLnBrk="1" fontAlgn="auto" hangingPunct="1">
              <a:lnSpc>
                <a:spcPct val="100000"/>
              </a:lnSpc>
              <a:spcAft>
                <a:spcPts val="0"/>
              </a:spcAft>
              <a:buClr>
                <a:srgbClr val="5C8F48"/>
              </a:buClr>
              <a:buFont typeface="Arial"/>
              <a:buChar char="•"/>
              <a:defRPr/>
            </a:pPr>
            <a:r>
              <a:rPr lang="en-US" sz="1100" i="1" dirty="0">
                <a:solidFill>
                  <a:schemeClr val="tx1">
                    <a:lumMod val="65000"/>
                    <a:lumOff val="35000"/>
                  </a:schemeClr>
                </a:solidFill>
                <a:latin typeface="+mj-lt"/>
                <a:cs typeface="Arial" panose="020B0604020202020204" pitchFamily="34" charset="0"/>
              </a:rPr>
              <a:t>Christus Victor – Elk Grove Village</a:t>
            </a:r>
          </a:p>
          <a:p>
            <a:pPr eaLnBrk="1" fontAlgn="auto" hangingPunct="1">
              <a:lnSpc>
                <a:spcPct val="100000"/>
              </a:lnSpc>
              <a:spcAft>
                <a:spcPts val="0"/>
              </a:spcAft>
              <a:buClr>
                <a:srgbClr val="5C8F48"/>
              </a:buClr>
              <a:buFont typeface="Arial"/>
              <a:buNone/>
              <a:defRPr/>
            </a:pPr>
            <a:r>
              <a:rPr lang="en-US" sz="1100" u="sng" dirty="0">
                <a:solidFill>
                  <a:schemeClr val="tx1">
                    <a:lumMod val="65000"/>
                    <a:lumOff val="35000"/>
                  </a:schemeClr>
                </a:solidFill>
                <a:latin typeface="+mj-lt"/>
                <a:cs typeface="Arial" panose="020B0604020202020204" pitchFamily="34" charset="0"/>
              </a:rPr>
              <a:t>Monday</a:t>
            </a:r>
          </a:p>
          <a:p>
            <a:pPr eaLnBrk="1" fontAlgn="auto" hangingPunct="1">
              <a:lnSpc>
                <a:spcPct val="100000"/>
              </a:lnSpc>
              <a:spcAft>
                <a:spcPts val="0"/>
              </a:spcAft>
              <a:buClr>
                <a:srgbClr val="5C8F48"/>
              </a:buClr>
              <a:buFont typeface="Arial"/>
              <a:buChar char="•"/>
              <a:defRPr/>
            </a:pPr>
            <a:r>
              <a:rPr lang="en-US" sz="1100" i="1" dirty="0">
                <a:solidFill>
                  <a:schemeClr val="tx1">
                    <a:lumMod val="65000"/>
                    <a:lumOff val="35000"/>
                  </a:schemeClr>
                </a:solidFill>
                <a:latin typeface="+mj-lt"/>
                <a:cs typeface="Arial" panose="020B0604020202020204" pitchFamily="34" charset="0"/>
              </a:rPr>
              <a:t>St. Mark’s Lutheran Church – Mt. Prospect</a:t>
            </a:r>
          </a:p>
          <a:p>
            <a:pPr eaLnBrk="1" fontAlgn="auto" hangingPunct="1">
              <a:lnSpc>
                <a:spcPct val="100000"/>
              </a:lnSpc>
              <a:spcAft>
                <a:spcPts val="0"/>
              </a:spcAft>
              <a:buClr>
                <a:srgbClr val="5C8F48"/>
              </a:buClr>
              <a:buFont typeface="Arial"/>
              <a:buChar char="•"/>
              <a:defRPr/>
            </a:pPr>
            <a:r>
              <a:rPr lang="en-US" sz="1100" i="1" dirty="0">
                <a:solidFill>
                  <a:schemeClr val="tx1">
                    <a:lumMod val="65000"/>
                    <a:lumOff val="35000"/>
                  </a:schemeClr>
                </a:solidFill>
                <a:latin typeface="+mj-lt"/>
                <a:cs typeface="Arial" panose="020B0604020202020204" pitchFamily="34" charset="0"/>
              </a:rPr>
              <a:t>Our Savior Lutheran – Arlington Heights</a:t>
            </a:r>
          </a:p>
          <a:p>
            <a:pPr eaLnBrk="1" fontAlgn="auto" hangingPunct="1">
              <a:lnSpc>
                <a:spcPct val="100000"/>
              </a:lnSpc>
              <a:spcAft>
                <a:spcPts val="0"/>
              </a:spcAft>
              <a:buClr>
                <a:srgbClr val="5C8F48"/>
              </a:buClr>
              <a:buFont typeface="Arial"/>
              <a:buNone/>
              <a:defRPr/>
            </a:pPr>
            <a:r>
              <a:rPr lang="en-US" sz="1100" u="sng" dirty="0">
                <a:solidFill>
                  <a:schemeClr val="tx1">
                    <a:lumMod val="65000"/>
                    <a:lumOff val="35000"/>
                  </a:schemeClr>
                </a:solidFill>
                <a:latin typeface="+mj-lt"/>
                <a:cs typeface="Arial" panose="020B0604020202020204" pitchFamily="34" charset="0"/>
              </a:rPr>
              <a:t>Tuesday</a:t>
            </a:r>
          </a:p>
          <a:p>
            <a:pPr eaLnBrk="1" fontAlgn="auto" hangingPunct="1">
              <a:lnSpc>
                <a:spcPct val="100000"/>
              </a:lnSpc>
              <a:spcAft>
                <a:spcPts val="0"/>
              </a:spcAft>
              <a:buClr>
                <a:srgbClr val="5C8F48"/>
              </a:buClr>
              <a:buFont typeface="Arial"/>
              <a:buChar char="•"/>
              <a:defRPr/>
            </a:pPr>
            <a:r>
              <a:rPr lang="en-US" sz="1100" i="1" dirty="0">
                <a:solidFill>
                  <a:schemeClr val="tx1">
                    <a:lumMod val="65000"/>
                    <a:lumOff val="35000"/>
                  </a:schemeClr>
                </a:solidFill>
                <a:latin typeface="+mj-lt"/>
                <a:cs typeface="Arial" panose="020B0604020202020204" pitchFamily="34" charset="0"/>
              </a:rPr>
              <a:t>Kingswood United Methodist Church – Buffalo Grove</a:t>
            </a:r>
          </a:p>
          <a:p>
            <a:pPr eaLnBrk="1" fontAlgn="auto" hangingPunct="1">
              <a:lnSpc>
                <a:spcPct val="100000"/>
              </a:lnSpc>
              <a:spcAft>
                <a:spcPts val="0"/>
              </a:spcAft>
              <a:buClr>
                <a:srgbClr val="5C8F48"/>
              </a:buClr>
              <a:buFont typeface="Arial"/>
              <a:buChar char="•"/>
              <a:defRPr/>
            </a:pPr>
            <a:r>
              <a:rPr lang="en-US" sz="1100" i="1" dirty="0">
                <a:solidFill>
                  <a:schemeClr val="tx1">
                    <a:lumMod val="65000"/>
                    <a:lumOff val="35000"/>
                  </a:schemeClr>
                </a:solidFill>
                <a:latin typeface="+mj-lt"/>
                <a:cs typeface="Arial" panose="020B0604020202020204" pitchFamily="34" charset="0"/>
              </a:rPr>
              <a:t>First Presbyterian Church – Arlington Heights</a:t>
            </a:r>
          </a:p>
          <a:p>
            <a:pPr eaLnBrk="1" fontAlgn="auto" hangingPunct="1">
              <a:lnSpc>
                <a:spcPct val="100000"/>
              </a:lnSpc>
              <a:spcAft>
                <a:spcPts val="0"/>
              </a:spcAft>
              <a:buClr>
                <a:srgbClr val="5C8F48"/>
              </a:buClr>
              <a:buFont typeface="Arial"/>
              <a:buNone/>
              <a:defRPr/>
            </a:pPr>
            <a:r>
              <a:rPr lang="en-US" sz="1100" u="sng" dirty="0">
                <a:solidFill>
                  <a:schemeClr val="tx1">
                    <a:lumMod val="65000"/>
                    <a:lumOff val="35000"/>
                  </a:schemeClr>
                </a:solidFill>
                <a:latin typeface="+mj-lt"/>
                <a:cs typeface="Arial" panose="020B0604020202020204" pitchFamily="34" charset="0"/>
              </a:rPr>
              <a:t>Wednesday</a:t>
            </a:r>
          </a:p>
          <a:p>
            <a:pPr eaLnBrk="1" fontAlgn="auto" hangingPunct="1">
              <a:lnSpc>
                <a:spcPct val="140000"/>
              </a:lnSpc>
              <a:spcAft>
                <a:spcPts val="0"/>
              </a:spcAft>
              <a:buClr>
                <a:srgbClr val="5C8F48"/>
              </a:buClr>
              <a:buFont typeface="Arial"/>
              <a:buChar char="•"/>
              <a:defRPr/>
            </a:pPr>
            <a:r>
              <a:rPr lang="en-US" sz="1100" i="1" dirty="0">
                <a:solidFill>
                  <a:schemeClr val="tx1">
                    <a:lumMod val="65000"/>
                    <a:lumOff val="35000"/>
                  </a:schemeClr>
                </a:solidFill>
                <a:latin typeface="+mj-lt"/>
                <a:cs typeface="Arial" panose="020B0604020202020204" pitchFamily="34" charset="0"/>
              </a:rPr>
              <a:t>St. James Catholic Church- Arlington Heights</a:t>
            </a:r>
          </a:p>
          <a:p>
            <a:pPr eaLnBrk="1" fontAlgn="auto" hangingPunct="1">
              <a:lnSpc>
                <a:spcPct val="140000"/>
              </a:lnSpc>
              <a:spcAft>
                <a:spcPts val="0"/>
              </a:spcAft>
              <a:buClr>
                <a:srgbClr val="5C8F48"/>
              </a:buClr>
              <a:buFont typeface="Arial"/>
              <a:buChar char="•"/>
              <a:defRPr/>
            </a:pPr>
            <a:r>
              <a:rPr lang="en-US" sz="1100" i="1" dirty="0">
                <a:solidFill>
                  <a:schemeClr val="tx1">
                    <a:lumMod val="65000"/>
                    <a:lumOff val="35000"/>
                  </a:schemeClr>
                </a:solidFill>
                <a:latin typeface="+mj-lt"/>
                <a:cs typeface="Arial" panose="020B0604020202020204" pitchFamily="34" charset="0"/>
              </a:rPr>
              <a:t>St. John UCC- Arlington Heights</a:t>
            </a:r>
          </a:p>
        </p:txBody>
      </p:sp>
      <p:sp>
        <p:nvSpPr>
          <p:cNvPr id="2" name="Content Placeholder 1"/>
          <p:cNvSpPr>
            <a:spLocks noGrp="1"/>
          </p:cNvSpPr>
          <p:nvPr>
            <p:ph sz="half" idx="2"/>
          </p:nvPr>
        </p:nvSpPr>
        <p:spPr>
          <a:xfrm>
            <a:off x="4751070" y="1747669"/>
            <a:ext cx="4038600" cy="4525962"/>
          </a:xfrm>
        </p:spPr>
        <p:txBody>
          <a:bodyPr rtlCol="0">
            <a:noAutofit/>
          </a:bodyPr>
          <a:lstStyle/>
          <a:p>
            <a:pPr eaLnBrk="1" fontAlgn="auto" hangingPunct="1">
              <a:lnSpc>
                <a:spcPct val="100000"/>
              </a:lnSpc>
              <a:spcAft>
                <a:spcPts val="0"/>
              </a:spcAft>
              <a:buClr>
                <a:srgbClr val="5C8F48"/>
              </a:buClr>
              <a:buFont typeface="Arial"/>
              <a:buNone/>
              <a:defRPr/>
            </a:pPr>
            <a:r>
              <a:rPr lang="en-US" sz="1100" u="sng" dirty="0">
                <a:solidFill>
                  <a:schemeClr val="tx1">
                    <a:lumMod val="65000"/>
                    <a:lumOff val="35000"/>
                  </a:schemeClr>
                </a:solidFill>
                <a:latin typeface="+mj-lt"/>
                <a:cs typeface="Arial" panose="020B0604020202020204" pitchFamily="34" charset="0"/>
              </a:rPr>
              <a:t>Thursday</a:t>
            </a:r>
          </a:p>
          <a:p>
            <a:pPr eaLnBrk="1" fontAlgn="auto" hangingPunct="1">
              <a:lnSpc>
                <a:spcPct val="100000"/>
              </a:lnSpc>
              <a:spcAft>
                <a:spcPts val="0"/>
              </a:spcAft>
              <a:buClr>
                <a:srgbClr val="5C8F48"/>
              </a:buClr>
              <a:buFont typeface="Arial"/>
              <a:buChar char="•"/>
              <a:defRPr/>
            </a:pPr>
            <a:r>
              <a:rPr lang="en-US" sz="1100" i="1" dirty="0">
                <a:solidFill>
                  <a:schemeClr val="tx1">
                    <a:lumMod val="65000"/>
                    <a:lumOff val="35000"/>
                  </a:schemeClr>
                </a:solidFill>
                <a:latin typeface="+mj-lt"/>
                <a:cs typeface="Arial" panose="020B0604020202020204" pitchFamily="34" charset="0"/>
              </a:rPr>
              <a:t>Hope Community - Glenview</a:t>
            </a:r>
          </a:p>
          <a:p>
            <a:pPr eaLnBrk="1" fontAlgn="auto" hangingPunct="1">
              <a:lnSpc>
                <a:spcPct val="100000"/>
              </a:lnSpc>
              <a:spcAft>
                <a:spcPts val="0"/>
              </a:spcAft>
              <a:buClr>
                <a:srgbClr val="5C8F48"/>
              </a:buClr>
              <a:buFont typeface="Arial"/>
              <a:buChar char="•"/>
              <a:defRPr/>
            </a:pPr>
            <a:r>
              <a:rPr lang="en-US" sz="1100" i="1" dirty="0">
                <a:solidFill>
                  <a:schemeClr val="tx1">
                    <a:lumMod val="65000"/>
                    <a:lumOff val="35000"/>
                  </a:schemeClr>
                </a:solidFill>
                <a:latin typeface="+mj-lt"/>
                <a:cs typeface="Arial" panose="020B0604020202020204" pitchFamily="34" charset="0"/>
              </a:rPr>
              <a:t>1</a:t>
            </a:r>
            <a:r>
              <a:rPr lang="en-US" sz="1100" i="1" baseline="30000" dirty="0">
                <a:solidFill>
                  <a:schemeClr val="tx1">
                    <a:lumMod val="65000"/>
                    <a:lumOff val="35000"/>
                  </a:schemeClr>
                </a:solidFill>
                <a:latin typeface="+mj-lt"/>
                <a:cs typeface="Arial" panose="020B0604020202020204" pitchFamily="34" charset="0"/>
              </a:rPr>
              <a:t>st</a:t>
            </a:r>
            <a:r>
              <a:rPr lang="en-US" sz="1100" i="1" dirty="0">
                <a:solidFill>
                  <a:schemeClr val="tx1">
                    <a:lumMod val="65000"/>
                    <a:lumOff val="35000"/>
                  </a:schemeClr>
                </a:solidFill>
                <a:latin typeface="+mj-lt"/>
                <a:cs typeface="Arial" panose="020B0604020202020204" pitchFamily="34" charset="0"/>
              </a:rPr>
              <a:t> United Methodist of AH (FUMCAH) – Arlington Heights</a:t>
            </a:r>
          </a:p>
          <a:p>
            <a:pPr eaLnBrk="1" fontAlgn="auto" hangingPunct="1">
              <a:lnSpc>
                <a:spcPct val="100000"/>
              </a:lnSpc>
              <a:spcAft>
                <a:spcPts val="0"/>
              </a:spcAft>
              <a:buClr>
                <a:srgbClr val="5C8F48"/>
              </a:buClr>
              <a:buFont typeface="Arial"/>
              <a:buNone/>
              <a:defRPr/>
            </a:pPr>
            <a:r>
              <a:rPr lang="en-US" sz="1100" u="sng" dirty="0">
                <a:solidFill>
                  <a:schemeClr val="tx1">
                    <a:lumMod val="65000"/>
                    <a:lumOff val="35000"/>
                  </a:schemeClr>
                </a:solidFill>
                <a:latin typeface="+mj-lt"/>
                <a:cs typeface="Arial" panose="020B0604020202020204" pitchFamily="34" charset="0"/>
              </a:rPr>
              <a:t>Friday</a:t>
            </a:r>
          </a:p>
          <a:p>
            <a:pPr eaLnBrk="1" fontAlgn="auto" hangingPunct="1">
              <a:lnSpc>
                <a:spcPct val="100000"/>
              </a:lnSpc>
              <a:spcAft>
                <a:spcPts val="0"/>
              </a:spcAft>
              <a:buClr>
                <a:srgbClr val="5C8F48"/>
              </a:buClr>
              <a:buFont typeface="Arial"/>
              <a:buChar char="•"/>
              <a:defRPr/>
            </a:pPr>
            <a:r>
              <a:rPr lang="en-US" sz="1100" i="1" dirty="0">
                <a:solidFill>
                  <a:schemeClr val="tx1">
                    <a:lumMod val="65000"/>
                    <a:lumOff val="35000"/>
                  </a:schemeClr>
                </a:solidFill>
                <a:latin typeface="+mj-lt"/>
                <a:cs typeface="Arial" panose="020B0604020202020204" pitchFamily="34" charset="0"/>
              </a:rPr>
              <a:t>St. John UCC- Arlington Heights</a:t>
            </a:r>
          </a:p>
          <a:p>
            <a:pPr marL="0" indent="0" eaLnBrk="1" fontAlgn="auto" hangingPunct="1">
              <a:lnSpc>
                <a:spcPct val="100000"/>
              </a:lnSpc>
              <a:spcAft>
                <a:spcPts val="0"/>
              </a:spcAft>
              <a:buClr>
                <a:srgbClr val="5C8F48"/>
              </a:buClr>
              <a:buNone/>
              <a:defRPr/>
            </a:pPr>
            <a:r>
              <a:rPr lang="en-US" sz="1100" u="sng" dirty="0">
                <a:solidFill>
                  <a:schemeClr val="tx1">
                    <a:lumMod val="65000"/>
                    <a:lumOff val="35000"/>
                  </a:schemeClr>
                </a:solidFill>
                <a:latin typeface="+mj-lt"/>
                <a:cs typeface="Arial" panose="020B0604020202020204" pitchFamily="34" charset="0"/>
              </a:rPr>
              <a:t>Saturday</a:t>
            </a:r>
          </a:p>
          <a:p>
            <a:pPr eaLnBrk="1" fontAlgn="auto" hangingPunct="1">
              <a:lnSpc>
                <a:spcPct val="100000"/>
              </a:lnSpc>
              <a:spcAft>
                <a:spcPts val="0"/>
              </a:spcAft>
              <a:buClr>
                <a:srgbClr val="5C8F48"/>
              </a:buClr>
              <a:buFont typeface="Arial"/>
              <a:buChar char="•"/>
              <a:defRPr/>
            </a:pPr>
            <a:r>
              <a:rPr lang="en-US" sz="1100" i="1" dirty="0">
                <a:solidFill>
                  <a:schemeClr val="tx1">
                    <a:lumMod val="65000"/>
                    <a:lumOff val="35000"/>
                  </a:schemeClr>
                </a:solidFill>
                <a:latin typeface="+mj-lt"/>
                <a:cs typeface="Arial" panose="020B0604020202020204" pitchFamily="34" charset="0"/>
              </a:rPr>
              <a:t>All Saints Lutheran Church – Palatine</a:t>
            </a:r>
          </a:p>
          <a:p>
            <a:pPr eaLnBrk="1" fontAlgn="auto" hangingPunct="1">
              <a:lnSpc>
                <a:spcPct val="100000"/>
              </a:lnSpc>
              <a:spcAft>
                <a:spcPts val="0"/>
              </a:spcAft>
              <a:buClr>
                <a:srgbClr val="5C8F48"/>
              </a:buClr>
              <a:buFont typeface="Arial"/>
              <a:buChar char="•"/>
              <a:defRPr/>
            </a:pPr>
            <a:r>
              <a:rPr lang="en-US" sz="1100" i="1" dirty="0">
                <a:solidFill>
                  <a:schemeClr val="tx1">
                    <a:lumMod val="65000"/>
                    <a:lumOff val="35000"/>
                  </a:schemeClr>
                </a:solidFill>
                <a:latin typeface="+mj-lt"/>
                <a:cs typeface="Arial" panose="020B0604020202020204" pitchFamily="34" charset="0"/>
              </a:rPr>
              <a:t>St. Alphonsus Catholic Church – Prospect Heights</a:t>
            </a:r>
          </a:p>
          <a:p>
            <a:pPr marL="0" indent="0" eaLnBrk="1" fontAlgn="auto" hangingPunct="1">
              <a:lnSpc>
                <a:spcPct val="100000"/>
              </a:lnSpc>
              <a:spcAft>
                <a:spcPts val="0"/>
              </a:spcAft>
              <a:buClr>
                <a:srgbClr val="5C8F48"/>
              </a:buClr>
              <a:buNone/>
              <a:defRPr/>
            </a:pPr>
            <a:endParaRPr lang="en-US" sz="1100" i="1" dirty="0">
              <a:solidFill>
                <a:schemeClr val="tx1">
                  <a:lumMod val="65000"/>
                  <a:lumOff val="35000"/>
                </a:schemeClr>
              </a:solidFill>
              <a:latin typeface="+mj-lt"/>
              <a:cs typeface="Arial" panose="020B0604020202020204" pitchFamily="34" charset="0"/>
            </a:endParaRPr>
          </a:p>
          <a:p>
            <a:pPr eaLnBrk="1" fontAlgn="auto" hangingPunct="1">
              <a:lnSpc>
                <a:spcPct val="140000"/>
              </a:lnSpc>
              <a:spcAft>
                <a:spcPts val="0"/>
              </a:spcAft>
              <a:buClr>
                <a:srgbClr val="5C8F48"/>
              </a:buClr>
              <a:buFont typeface="Arial"/>
              <a:buNone/>
              <a:defRPr/>
            </a:pPr>
            <a:endParaRPr lang="en-US" sz="1100" i="1" dirty="0">
              <a:solidFill>
                <a:schemeClr val="tx1">
                  <a:lumMod val="65000"/>
                  <a:lumOff val="35000"/>
                </a:schemeClr>
              </a:solidFill>
              <a:latin typeface="+mj-lt"/>
              <a:cs typeface="Arial" panose="020B0604020202020204" pitchFamily="34" charset="0"/>
            </a:endParaRPr>
          </a:p>
          <a:p>
            <a:pPr marL="0" indent="0" eaLnBrk="1" fontAlgn="auto" hangingPunct="1">
              <a:spcAft>
                <a:spcPts val="0"/>
              </a:spcAft>
              <a:buFont typeface="Arial"/>
              <a:buChar char="•"/>
              <a:defRPr/>
            </a:pPr>
            <a:endParaRPr lang="en-US" sz="1100" u="sng" dirty="0">
              <a:solidFill>
                <a:schemeClr val="tx1">
                  <a:lumMod val="65000"/>
                  <a:lumOff val="35000"/>
                </a:schemeClr>
              </a:solidFill>
              <a:latin typeface="+mj-lt"/>
              <a:cs typeface="Arial" panose="020B060402020202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6334" y="5596128"/>
            <a:ext cx="1191332" cy="1261872"/>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itle 1"/>
          <p:cNvSpPr>
            <a:spLocks noGrp="1"/>
          </p:cNvSpPr>
          <p:nvPr>
            <p:ph type="title"/>
          </p:nvPr>
        </p:nvSpPr>
        <p:spPr>
          <a:xfrm>
            <a:off x="816015" y="732387"/>
            <a:ext cx="7540907" cy="955675"/>
          </a:xfrm>
        </p:spPr>
        <p:txBody>
          <a:bodyPr>
            <a:normAutofit fontScale="90000"/>
          </a:bodyPr>
          <a:lstStyle/>
          <a:p>
            <a:pPr eaLnBrk="1" hangingPunct="1"/>
            <a:r>
              <a:rPr lang="en-US" sz="4000" b="1" dirty="0">
                <a:solidFill>
                  <a:srgbClr val="5C8F48"/>
                </a:solidFill>
                <a:ea typeface="Arial Black" pitchFamily="34" charset="0"/>
                <a:cs typeface="Arial Black" pitchFamily="34" charset="0"/>
              </a:rPr>
              <a:t>Critical Importance of the PADS program</a:t>
            </a:r>
          </a:p>
        </p:txBody>
      </p:sp>
      <p:sp>
        <p:nvSpPr>
          <p:cNvPr id="5" name="Content Placeholder 2"/>
          <p:cNvSpPr>
            <a:spLocks noGrp="1"/>
          </p:cNvSpPr>
          <p:nvPr>
            <p:ph idx="1"/>
          </p:nvPr>
        </p:nvSpPr>
        <p:spPr>
          <a:xfrm>
            <a:off x="931926" y="2247340"/>
            <a:ext cx="5383161" cy="3243554"/>
          </a:xfrm>
        </p:spPr>
        <p:txBody>
          <a:bodyPr rtlCol="0">
            <a:normAutofit/>
          </a:bodyPr>
          <a:lstStyle/>
          <a:p>
            <a:pPr eaLnBrk="1" fontAlgn="auto" hangingPunct="1">
              <a:spcAft>
                <a:spcPts val="0"/>
              </a:spcAft>
              <a:buClr>
                <a:srgbClr val="5C8F48"/>
              </a:buClr>
              <a:buFont typeface="Courier New" pitchFamily="49" charset="0"/>
              <a:buChar char="o"/>
              <a:defRPr/>
            </a:pPr>
            <a:r>
              <a:rPr lang="en-US" sz="2400" dirty="0">
                <a:solidFill>
                  <a:schemeClr val="tx1">
                    <a:lumMod val="65000"/>
                    <a:lumOff val="35000"/>
                  </a:schemeClr>
                </a:solidFill>
                <a:latin typeface="+mj-lt"/>
                <a:cs typeface="Times" pitchFamily="18" charset="0"/>
              </a:rPr>
              <a:t>First contact with people who care</a:t>
            </a:r>
          </a:p>
          <a:p>
            <a:pPr eaLnBrk="1" fontAlgn="auto" hangingPunct="1">
              <a:spcAft>
                <a:spcPts val="0"/>
              </a:spcAft>
              <a:buClr>
                <a:srgbClr val="5C8F48"/>
              </a:buClr>
              <a:buFont typeface="Courier New" pitchFamily="49" charset="0"/>
              <a:buChar char="o"/>
              <a:defRPr/>
            </a:pPr>
            <a:r>
              <a:rPr lang="en-US" sz="2400" dirty="0">
                <a:solidFill>
                  <a:schemeClr val="tx1">
                    <a:lumMod val="65000"/>
                    <a:lumOff val="35000"/>
                  </a:schemeClr>
                </a:solidFill>
                <a:latin typeface="+mj-lt"/>
                <a:cs typeface="Times" pitchFamily="18" charset="0"/>
              </a:rPr>
              <a:t>Safe overnight shelter</a:t>
            </a:r>
          </a:p>
          <a:p>
            <a:pPr eaLnBrk="1" fontAlgn="auto" hangingPunct="1">
              <a:spcAft>
                <a:spcPts val="0"/>
              </a:spcAft>
              <a:buClr>
                <a:srgbClr val="5C8F48"/>
              </a:buClr>
              <a:buFont typeface="Courier New" pitchFamily="49" charset="0"/>
              <a:buChar char="o"/>
              <a:defRPr/>
            </a:pPr>
            <a:r>
              <a:rPr lang="en-US" sz="2400" dirty="0">
                <a:solidFill>
                  <a:schemeClr val="tx1">
                    <a:lumMod val="65000"/>
                    <a:lumOff val="35000"/>
                  </a:schemeClr>
                </a:solidFill>
                <a:latin typeface="+mj-lt"/>
                <a:cs typeface="Times" pitchFamily="18" charset="0"/>
              </a:rPr>
              <a:t>Warm meals</a:t>
            </a:r>
          </a:p>
          <a:p>
            <a:pPr eaLnBrk="1" fontAlgn="auto" hangingPunct="1">
              <a:spcAft>
                <a:spcPts val="0"/>
              </a:spcAft>
              <a:buClr>
                <a:srgbClr val="5C8F48"/>
              </a:buClr>
              <a:buFont typeface="Courier New" pitchFamily="49" charset="0"/>
              <a:buChar char="o"/>
              <a:defRPr/>
            </a:pPr>
            <a:r>
              <a:rPr lang="en-US" sz="2400" dirty="0">
                <a:solidFill>
                  <a:schemeClr val="tx1">
                    <a:lumMod val="65000"/>
                    <a:lumOff val="35000"/>
                  </a:schemeClr>
                </a:solidFill>
                <a:latin typeface="+mj-lt"/>
                <a:cs typeface="Times" pitchFamily="18" charset="0"/>
              </a:rPr>
              <a:t>Mission driven and grass roots</a:t>
            </a:r>
          </a:p>
          <a:p>
            <a:pPr eaLnBrk="1" fontAlgn="auto" hangingPunct="1">
              <a:spcAft>
                <a:spcPts val="0"/>
              </a:spcAft>
              <a:buClr>
                <a:srgbClr val="5C8F48"/>
              </a:buClr>
              <a:buNone/>
              <a:defRPr/>
            </a:pPr>
            <a:endParaRPr lang="en-US" dirty="0">
              <a:solidFill>
                <a:schemeClr val="tx1">
                  <a:lumMod val="65000"/>
                  <a:lumOff val="35000"/>
                </a:schemeClr>
              </a:solidFill>
              <a:latin typeface="+mj-lt"/>
              <a:cs typeface="Times" pitchFamily="18" charset="0"/>
            </a:endParaRPr>
          </a:p>
          <a:p>
            <a:pPr algn="ctr" eaLnBrk="1" fontAlgn="auto" hangingPunct="1">
              <a:spcAft>
                <a:spcPts val="0"/>
              </a:spcAft>
              <a:buClr>
                <a:srgbClr val="5C8F48"/>
              </a:buClr>
              <a:buNone/>
              <a:defRPr/>
            </a:pPr>
            <a:r>
              <a:rPr lang="en-US" i="1" dirty="0">
                <a:solidFill>
                  <a:srgbClr val="5C8F48"/>
                </a:solidFill>
                <a:latin typeface="+mj-lt"/>
                <a:cs typeface="Times" pitchFamily="18" charset="0"/>
              </a:rPr>
              <a:t>Equal importance to HOPE Center and long-term housing, Pathways Housing Readiness Program.</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583226" y="2094294"/>
            <a:ext cx="2027081" cy="152031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7456" y="4021964"/>
            <a:ext cx="1519466" cy="2025955"/>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6334" y="5596128"/>
            <a:ext cx="1191332" cy="1261872"/>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884582" y="509541"/>
            <a:ext cx="7513984" cy="810680"/>
          </a:xfrm>
        </p:spPr>
        <p:txBody>
          <a:bodyPr>
            <a:normAutofit/>
          </a:bodyPr>
          <a:lstStyle/>
          <a:p>
            <a:r>
              <a:rPr lang="en-US" sz="4000" b="1" dirty="0">
                <a:solidFill>
                  <a:srgbClr val="5C8F48"/>
                </a:solidFill>
                <a:cs typeface="Arial Black"/>
              </a:rPr>
              <a:t>PADS overnight shelter ineligibility</a:t>
            </a:r>
            <a:endParaRPr lang="en-US" sz="3100" dirty="0">
              <a:solidFill>
                <a:srgbClr val="5C8F48"/>
              </a:solidFill>
              <a:cs typeface="Arial Black"/>
            </a:endParaRPr>
          </a:p>
        </p:txBody>
      </p:sp>
      <p:sp>
        <p:nvSpPr>
          <p:cNvPr id="5" name="Content Placeholder 2"/>
          <p:cNvSpPr>
            <a:spLocks noGrp="1"/>
          </p:cNvSpPr>
          <p:nvPr>
            <p:ph sz="quarter" idx="1"/>
          </p:nvPr>
        </p:nvSpPr>
        <p:spPr>
          <a:xfrm>
            <a:off x="1033670" y="2001668"/>
            <a:ext cx="7364896" cy="3769545"/>
          </a:xfrm>
        </p:spPr>
        <p:txBody>
          <a:bodyPr>
            <a:noAutofit/>
          </a:bodyPr>
          <a:lstStyle/>
          <a:p>
            <a:pPr>
              <a:lnSpc>
                <a:spcPct val="120000"/>
              </a:lnSpc>
              <a:buClr>
                <a:srgbClr val="5C8F48"/>
              </a:buClr>
              <a:buSzPct val="125000"/>
              <a:buFont typeface="Courier New" pitchFamily="49" charset="0"/>
              <a:buChar char="o"/>
            </a:pPr>
            <a:r>
              <a:rPr lang="en-US" sz="2200" dirty="0">
                <a:solidFill>
                  <a:schemeClr val="tx1">
                    <a:lumMod val="65000"/>
                    <a:lumOff val="35000"/>
                  </a:schemeClr>
                </a:solidFill>
                <a:latin typeface="+mj-lt"/>
                <a:cs typeface="Times" pitchFamily="18" charset="0"/>
              </a:rPr>
              <a:t>Unsafe</a:t>
            </a:r>
          </a:p>
          <a:p>
            <a:pPr lvl="1">
              <a:lnSpc>
                <a:spcPct val="120000"/>
              </a:lnSpc>
              <a:buClr>
                <a:srgbClr val="5C8F48"/>
              </a:buClr>
              <a:buSzPct val="125000"/>
              <a:buFont typeface="Courier New" pitchFamily="49" charset="0"/>
              <a:buChar char="o"/>
            </a:pPr>
            <a:r>
              <a:rPr lang="en-US" i="1" dirty="0">
                <a:solidFill>
                  <a:srgbClr val="5C8F48"/>
                </a:solidFill>
                <a:latin typeface="+mj-lt"/>
                <a:cs typeface="Times" pitchFamily="18" charset="0"/>
              </a:rPr>
              <a:t>Person convicted of a violent felony or multiple misdemeanors</a:t>
            </a:r>
          </a:p>
          <a:p>
            <a:pPr lvl="1">
              <a:lnSpc>
                <a:spcPct val="120000"/>
              </a:lnSpc>
              <a:buClr>
                <a:srgbClr val="5C8F48"/>
              </a:buClr>
              <a:buSzPct val="125000"/>
              <a:buFont typeface="Courier New" pitchFamily="49" charset="0"/>
              <a:buChar char="o"/>
            </a:pPr>
            <a:r>
              <a:rPr lang="en-US" i="1" dirty="0">
                <a:solidFill>
                  <a:srgbClr val="5C8F48"/>
                </a:solidFill>
                <a:latin typeface="+mj-lt"/>
                <a:cs typeface="Times" pitchFamily="18" charset="0"/>
              </a:rPr>
              <a:t>Acting aggressively</a:t>
            </a:r>
          </a:p>
          <a:p>
            <a:pPr lvl="1">
              <a:lnSpc>
                <a:spcPct val="120000"/>
              </a:lnSpc>
              <a:buClr>
                <a:srgbClr val="5C8F48"/>
              </a:buClr>
              <a:buSzPct val="125000"/>
              <a:buFont typeface="Courier New" pitchFamily="49" charset="0"/>
              <a:buChar char="o"/>
            </a:pPr>
            <a:r>
              <a:rPr lang="en-US" i="1" dirty="0">
                <a:solidFill>
                  <a:srgbClr val="5C8F48"/>
                </a:solidFill>
                <a:latin typeface="+mj-lt"/>
                <a:cs typeface="Times" pitchFamily="18" charset="0"/>
              </a:rPr>
              <a:t>Has a contagious disease</a:t>
            </a:r>
          </a:p>
          <a:p>
            <a:pPr>
              <a:lnSpc>
                <a:spcPct val="120000"/>
              </a:lnSpc>
              <a:buClr>
                <a:srgbClr val="5C8F48"/>
              </a:buClr>
              <a:buSzPct val="125000"/>
              <a:buFont typeface="Courier New" pitchFamily="49" charset="0"/>
              <a:buChar char="o"/>
            </a:pPr>
            <a:r>
              <a:rPr lang="en-US" sz="2200" dirty="0">
                <a:solidFill>
                  <a:schemeClr val="tx1">
                    <a:lumMod val="65000"/>
                    <a:lumOff val="35000"/>
                  </a:schemeClr>
                </a:solidFill>
                <a:latin typeface="+mj-lt"/>
                <a:cs typeface="Times" pitchFamily="18" charset="0"/>
              </a:rPr>
              <a:t>Last known address outside the JOURNEYS service area</a:t>
            </a:r>
          </a:p>
          <a:p>
            <a:pPr>
              <a:lnSpc>
                <a:spcPct val="120000"/>
              </a:lnSpc>
              <a:buClr>
                <a:srgbClr val="5C8F48"/>
              </a:buClr>
              <a:buSzPct val="125000"/>
              <a:buFont typeface="Courier New" pitchFamily="49" charset="0"/>
              <a:buChar char="o"/>
            </a:pPr>
            <a:r>
              <a:rPr lang="en-US" sz="2200" dirty="0">
                <a:solidFill>
                  <a:schemeClr val="tx1">
                    <a:lumMod val="65000"/>
                    <a:lumOff val="35000"/>
                  </a:schemeClr>
                </a:solidFill>
                <a:latin typeface="+mj-lt"/>
                <a:cs typeface="Times" pitchFamily="18" charset="0"/>
              </a:rPr>
              <a:t>All ineligible clients are referred to more appropriate agencies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0452" y="5596128"/>
            <a:ext cx="1191332" cy="1261872"/>
          </a:xfrm>
          <a:prstGeom prst="rect">
            <a:avLst/>
          </a:prstGeom>
        </p:spPr>
      </p:pic>
    </p:spTree>
    <p:extLst>
      <p:ext uri="{BB962C8B-B14F-4D97-AF65-F5344CB8AC3E}">
        <p14:creationId xmlns:p14="http://schemas.microsoft.com/office/powerpoint/2010/main" val="19238932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902422" y="700456"/>
            <a:ext cx="7452433" cy="858247"/>
          </a:xfrm>
        </p:spPr>
        <p:txBody>
          <a:bodyPr>
            <a:noAutofit/>
          </a:bodyPr>
          <a:lstStyle/>
          <a:p>
            <a:r>
              <a:rPr lang="en-US" sz="3600" b="1" dirty="0">
                <a:solidFill>
                  <a:srgbClr val="5C8F48"/>
                </a:solidFill>
                <a:cs typeface="Arial Black"/>
              </a:rPr>
              <a:t>Pathways Housing Readiness Program</a:t>
            </a:r>
            <a:br>
              <a:rPr lang="en-US" sz="2800" dirty="0">
                <a:solidFill>
                  <a:srgbClr val="5C8F48"/>
                </a:solidFill>
                <a:cs typeface="Arial Black"/>
              </a:rPr>
            </a:br>
            <a:r>
              <a:rPr lang="en-US" sz="2400" dirty="0">
                <a:solidFill>
                  <a:srgbClr val="5C8F48"/>
                </a:solidFill>
                <a:cs typeface="Arial Black"/>
              </a:rPr>
              <a:t>Supportive Housing</a:t>
            </a:r>
          </a:p>
        </p:txBody>
      </p:sp>
      <p:sp>
        <p:nvSpPr>
          <p:cNvPr id="5" name="Content Placeholder 2"/>
          <p:cNvSpPr>
            <a:spLocks noGrp="1"/>
          </p:cNvSpPr>
          <p:nvPr>
            <p:ph idx="1"/>
          </p:nvPr>
        </p:nvSpPr>
        <p:spPr>
          <a:xfrm>
            <a:off x="3379808" y="1770926"/>
            <a:ext cx="4975048" cy="4194997"/>
          </a:xfrm>
        </p:spPr>
        <p:txBody>
          <a:bodyPr>
            <a:noAutofit/>
          </a:bodyPr>
          <a:lstStyle/>
          <a:p>
            <a:pPr>
              <a:lnSpc>
                <a:spcPct val="120000"/>
              </a:lnSpc>
              <a:buClr>
                <a:srgbClr val="5C8F48"/>
              </a:buClr>
              <a:buSzPct val="125000"/>
              <a:buFont typeface="Courier New" pitchFamily="49" charset="0"/>
              <a:buChar char="o"/>
            </a:pPr>
            <a:r>
              <a:rPr lang="en-US" dirty="0">
                <a:solidFill>
                  <a:schemeClr val="tx1">
                    <a:lumMod val="65000"/>
                    <a:lumOff val="35000"/>
                  </a:schemeClr>
                </a:solidFill>
                <a:latin typeface="+mj-lt"/>
                <a:cs typeface="Times" pitchFamily="18" charset="0"/>
              </a:rPr>
              <a:t>2007 PDI, Pathway Development Institute</a:t>
            </a:r>
          </a:p>
          <a:p>
            <a:pPr lvl="1">
              <a:lnSpc>
                <a:spcPct val="120000"/>
              </a:lnSpc>
              <a:buClr>
                <a:srgbClr val="5C8F48"/>
              </a:buClr>
              <a:buSzPct val="125000"/>
              <a:buFont typeface="Courier New" pitchFamily="49" charset="0"/>
              <a:buChar char="o"/>
            </a:pPr>
            <a:r>
              <a:rPr lang="en-US" dirty="0">
                <a:solidFill>
                  <a:schemeClr val="tx1">
                    <a:lumMod val="65000"/>
                    <a:lumOff val="35000"/>
                  </a:schemeClr>
                </a:solidFill>
                <a:latin typeface="+mj-lt"/>
                <a:cs typeface="Times" pitchFamily="18" charset="0"/>
              </a:rPr>
              <a:t>PDI – Real Estate Holding Company</a:t>
            </a:r>
          </a:p>
          <a:p>
            <a:pPr>
              <a:lnSpc>
                <a:spcPct val="120000"/>
              </a:lnSpc>
              <a:buClr>
                <a:srgbClr val="5C8F48"/>
              </a:buClr>
              <a:buSzPct val="125000"/>
              <a:buFont typeface="Courier New" pitchFamily="49" charset="0"/>
              <a:buChar char="o"/>
            </a:pPr>
            <a:r>
              <a:rPr lang="en-US" dirty="0">
                <a:solidFill>
                  <a:schemeClr val="tx1">
                    <a:lumMod val="65000"/>
                    <a:lumOff val="35000"/>
                  </a:schemeClr>
                </a:solidFill>
                <a:latin typeface="+mj-lt"/>
                <a:cs typeface="Times" pitchFamily="18" charset="0"/>
              </a:rPr>
              <a:t>Affordable Housing</a:t>
            </a:r>
          </a:p>
          <a:p>
            <a:pPr>
              <a:lnSpc>
                <a:spcPct val="120000"/>
              </a:lnSpc>
              <a:buClr>
                <a:srgbClr val="5C8F48"/>
              </a:buClr>
              <a:buSzPct val="125000"/>
              <a:buFont typeface="Courier New" pitchFamily="49" charset="0"/>
              <a:buChar char="o"/>
            </a:pPr>
            <a:r>
              <a:rPr lang="en-US" dirty="0">
                <a:solidFill>
                  <a:schemeClr val="tx1">
                    <a:lumMod val="65000"/>
                    <a:lumOff val="35000"/>
                  </a:schemeClr>
                </a:solidFill>
                <a:latin typeface="+mj-lt"/>
                <a:cs typeface="Times" pitchFamily="18" charset="0"/>
              </a:rPr>
              <a:t>Transition clients to independent housing</a:t>
            </a:r>
          </a:p>
          <a:p>
            <a:pPr lvl="1">
              <a:lnSpc>
                <a:spcPct val="120000"/>
              </a:lnSpc>
              <a:buClr>
                <a:srgbClr val="5C8F48"/>
              </a:buClr>
              <a:buSzPct val="125000"/>
              <a:buFont typeface="Courier New" pitchFamily="49" charset="0"/>
              <a:buChar char="o"/>
            </a:pPr>
            <a:r>
              <a:rPr lang="en-US" dirty="0">
                <a:solidFill>
                  <a:schemeClr val="tx1">
                    <a:lumMod val="65000"/>
                    <a:lumOff val="35000"/>
                  </a:schemeClr>
                </a:solidFill>
                <a:latin typeface="+mj-lt"/>
                <a:cs typeface="Times" pitchFamily="18" charset="0"/>
              </a:rPr>
              <a:t>Roommate/Landlord negotiations</a:t>
            </a:r>
          </a:p>
          <a:p>
            <a:pPr lvl="1">
              <a:lnSpc>
                <a:spcPct val="120000"/>
              </a:lnSpc>
              <a:buClr>
                <a:srgbClr val="5C8F48"/>
              </a:buClr>
              <a:buSzPct val="125000"/>
              <a:buFont typeface="Courier New" pitchFamily="49" charset="0"/>
              <a:buChar char="o"/>
            </a:pPr>
            <a:r>
              <a:rPr lang="en-US" dirty="0">
                <a:solidFill>
                  <a:schemeClr val="tx1">
                    <a:lumMod val="65000"/>
                    <a:lumOff val="35000"/>
                  </a:schemeClr>
                </a:solidFill>
                <a:latin typeface="+mj-lt"/>
                <a:cs typeface="Times" pitchFamily="18" charset="0"/>
              </a:rPr>
              <a:t>Cooking, cleaning, etc.</a:t>
            </a:r>
          </a:p>
          <a:p>
            <a:pPr>
              <a:lnSpc>
                <a:spcPct val="120000"/>
              </a:lnSpc>
              <a:buClr>
                <a:srgbClr val="5C8F48"/>
              </a:buClr>
              <a:buSzPct val="125000"/>
              <a:buFont typeface="Courier New" pitchFamily="49" charset="0"/>
              <a:buChar char="o"/>
            </a:pPr>
            <a:r>
              <a:rPr lang="en-US" dirty="0">
                <a:solidFill>
                  <a:schemeClr val="tx1">
                    <a:lumMod val="65000"/>
                    <a:lumOff val="35000"/>
                  </a:schemeClr>
                </a:solidFill>
                <a:latin typeface="+mj-lt"/>
                <a:cs typeface="Times" pitchFamily="18" charset="0"/>
              </a:rPr>
              <a:t>Up to 15 clients</a:t>
            </a:r>
          </a:p>
        </p:txBody>
      </p:sp>
      <p:pic>
        <p:nvPicPr>
          <p:cNvPr id="9" name="Picture 8" descr="1183050_orig.jpg"/>
          <p:cNvPicPr>
            <a:picLocks noChangeAspect="1"/>
          </p:cNvPicPr>
          <p:nvPr/>
        </p:nvPicPr>
        <p:blipFill>
          <a:blip r:embed="rId3"/>
          <a:stretch>
            <a:fillRect/>
          </a:stretch>
        </p:blipFill>
        <p:spPr>
          <a:xfrm>
            <a:off x="904187" y="1901668"/>
            <a:ext cx="2193188" cy="1645920"/>
          </a:xfrm>
          <a:prstGeom prst="rect">
            <a:avLst/>
          </a:prstGeom>
        </p:spPr>
      </p:pic>
      <p:pic>
        <p:nvPicPr>
          <p:cNvPr id="10" name="Picture 9" descr="747824.jpg"/>
          <p:cNvPicPr>
            <a:picLocks noChangeAspect="1"/>
          </p:cNvPicPr>
          <p:nvPr/>
        </p:nvPicPr>
        <p:blipFill>
          <a:blip r:embed="rId4"/>
          <a:srcRect r="5240"/>
          <a:stretch>
            <a:fillRect/>
          </a:stretch>
        </p:blipFill>
        <p:spPr>
          <a:xfrm>
            <a:off x="902423" y="3759811"/>
            <a:ext cx="2196717" cy="164592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6334" y="5596128"/>
            <a:ext cx="1191332" cy="1261872"/>
          </a:xfrm>
          <a:prstGeom prst="rect">
            <a:avLst/>
          </a:prstGeom>
        </p:spPr>
      </p:pic>
    </p:spTree>
    <p:extLst>
      <p:ext uri="{BB962C8B-B14F-4D97-AF65-F5344CB8AC3E}">
        <p14:creationId xmlns:p14="http://schemas.microsoft.com/office/powerpoint/2010/main" val="841480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3431752" y="1860902"/>
            <a:ext cx="5144747" cy="1891861"/>
          </a:xfrm>
        </p:spPr>
        <p:txBody>
          <a:bodyPr>
            <a:noAutofit/>
          </a:bodyPr>
          <a:lstStyle/>
          <a:p>
            <a:pPr>
              <a:lnSpc>
                <a:spcPct val="120000"/>
              </a:lnSpc>
              <a:buClr>
                <a:srgbClr val="5C8F48"/>
              </a:buClr>
              <a:buSzPct val="125000"/>
              <a:buFont typeface="Courier New" panose="02070309020205020404" pitchFamily="49" charset="0"/>
              <a:buChar char="o"/>
            </a:pPr>
            <a:r>
              <a:rPr lang="en-US" sz="2400" dirty="0">
                <a:solidFill>
                  <a:schemeClr val="tx1">
                    <a:lumMod val="65000"/>
                    <a:lumOff val="35000"/>
                  </a:schemeClr>
                </a:solidFill>
                <a:latin typeface="+mj-lt"/>
                <a:cs typeface="Times" pitchFamily="18" charset="0"/>
              </a:rPr>
              <a:t>Government issued photo ID</a:t>
            </a:r>
          </a:p>
          <a:p>
            <a:pPr>
              <a:lnSpc>
                <a:spcPct val="120000"/>
              </a:lnSpc>
              <a:buClr>
                <a:srgbClr val="5C8F48"/>
              </a:buClr>
              <a:buSzPct val="125000"/>
              <a:buFont typeface="Courier New" panose="02070309020205020404" pitchFamily="49" charset="0"/>
              <a:buChar char="o"/>
            </a:pPr>
            <a:r>
              <a:rPr lang="en-US" sz="2400" dirty="0">
                <a:solidFill>
                  <a:schemeClr val="tx1">
                    <a:lumMod val="65000"/>
                    <a:lumOff val="35000"/>
                  </a:schemeClr>
                </a:solidFill>
                <a:latin typeface="+mj-lt"/>
                <a:cs typeface="Times" pitchFamily="18" charset="0"/>
              </a:rPr>
              <a:t>Proof of current or last known address</a:t>
            </a:r>
          </a:p>
          <a:p>
            <a:pPr>
              <a:lnSpc>
                <a:spcPct val="120000"/>
              </a:lnSpc>
              <a:buClr>
                <a:srgbClr val="5C8F48"/>
              </a:buClr>
              <a:buSzPct val="125000"/>
              <a:buFont typeface="Courier New" panose="02070309020205020404" pitchFamily="49" charset="0"/>
              <a:buChar char="o"/>
            </a:pPr>
            <a:r>
              <a:rPr lang="en-US" sz="2400" dirty="0">
                <a:solidFill>
                  <a:schemeClr val="tx1">
                    <a:lumMod val="65000"/>
                    <a:lumOff val="35000"/>
                  </a:schemeClr>
                </a:solidFill>
                <a:latin typeface="+mj-lt"/>
                <a:cs typeface="Times" pitchFamily="18" charset="0"/>
              </a:rPr>
              <a:t>Background check</a:t>
            </a:r>
          </a:p>
        </p:txBody>
      </p:sp>
      <p:pic>
        <p:nvPicPr>
          <p:cNvPr id="6" name="Picture 5" descr="2241742_orig.jpg"/>
          <p:cNvPicPr>
            <a:picLocks noChangeAspect="1"/>
          </p:cNvPicPr>
          <p:nvPr/>
        </p:nvPicPr>
        <p:blipFill>
          <a:blip r:embed="rId3"/>
          <a:srcRect l="5000" r="5000"/>
          <a:stretch>
            <a:fillRect/>
          </a:stretch>
        </p:blipFill>
        <p:spPr>
          <a:xfrm>
            <a:off x="816016" y="3767959"/>
            <a:ext cx="3073078" cy="1676224"/>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016" y="1860902"/>
            <a:ext cx="2436876" cy="1827657"/>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6334" y="5596128"/>
            <a:ext cx="1191332" cy="1261872"/>
          </a:xfrm>
          <a:prstGeom prst="rect">
            <a:avLst/>
          </a:prstGeom>
        </p:spPr>
      </p:pic>
      <p:sp>
        <p:nvSpPr>
          <p:cNvPr id="12" name="Title 1"/>
          <p:cNvSpPr>
            <a:spLocks noGrp="1"/>
          </p:cNvSpPr>
          <p:nvPr>
            <p:ph type="title"/>
          </p:nvPr>
        </p:nvSpPr>
        <p:spPr>
          <a:xfrm>
            <a:off x="816016" y="784477"/>
            <a:ext cx="7529331" cy="956532"/>
          </a:xfrm>
        </p:spPr>
        <p:txBody>
          <a:bodyPr>
            <a:noAutofit/>
          </a:bodyPr>
          <a:lstStyle/>
          <a:p>
            <a:r>
              <a:rPr lang="en-US" sz="3600" b="1" dirty="0">
                <a:solidFill>
                  <a:srgbClr val="5C8F48"/>
                </a:solidFill>
                <a:cs typeface="Arial Black"/>
              </a:rPr>
              <a:t>How does someone become a client?</a:t>
            </a:r>
          </a:p>
        </p:txBody>
      </p:sp>
    </p:spTree>
    <p:extLst>
      <p:ext uri="{BB962C8B-B14F-4D97-AF65-F5344CB8AC3E}">
        <p14:creationId xmlns:p14="http://schemas.microsoft.com/office/powerpoint/2010/main" val="27706072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821802" y="437882"/>
            <a:ext cx="7430947" cy="1233213"/>
          </a:xfrm>
        </p:spPr>
        <p:txBody>
          <a:bodyPr>
            <a:noAutofit/>
          </a:bodyPr>
          <a:lstStyle/>
          <a:p>
            <a:r>
              <a:rPr lang="en-US" sz="3600" b="1" dirty="0">
                <a:solidFill>
                  <a:srgbClr val="5C8F48"/>
                </a:solidFill>
                <a:cs typeface="Arial Black"/>
              </a:rPr>
              <a:t>How do we pay for free client services?</a:t>
            </a:r>
            <a:br>
              <a:rPr lang="en-US" sz="3200" dirty="0">
                <a:solidFill>
                  <a:srgbClr val="5C8F48"/>
                </a:solidFill>
                <a:cs typeface="Arial Black"/>
              </a:rPr>
            </a:br>
            <a:r>
              <a:rPr lang="en-US" sz="2400" dirty="0">
                <a:solidFill>
                  <a:srgbClr val="5C8F48"/>
                </a:solidFill>
                <a:cs typeface="Times" pitchFamily="18" charset="0"/>
              </a:rPr>
              <a:t>JOURNEYS is a 501(c)(3) Not-for-Profit Agency. </a:t>
            </a:r>
            <a:br>
              <a:rPr lang="en-US" sz="2400" dirty="0">
                <a:solidFill>
                  <a:srgbClr val="5C8F48"/>
                </a:solidFill>
                <a:cs typeface="Times" pitchFamily="18" charset="0"/>
              </a:rPr>
            </a:br>
            <a:r>
              <a:rPr lang="en-US" sz="2000" dirty="0">
                <a:solidFill>
                  <a:srgbClr val="5C8F48"/>
                </a:solidFill>
                <a:cs typeface="Times" pitchFamily="18" charset="0"/>
              </a:rPr>
              <a:t>Our funding comes from a number of sources</a:t>
            </a:r>
            <a:endParaRPr lang="en-US" sz="2000" dirty="0">
              <a:solidFill>
                <a:srgbClr val="5C8F48"/>
              </a:solidFill>
              <a:cs typeface="Aria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1488" y="5596128"/>
            <a:ext cx="1191332" cy="1261872"/>
          </a:xfrm>
          <a:prstGeom prst="rect">
            <a:avLst/>
          </a:prstGeom>
        </p:spPr>
      </p:pic>
      <p:graphicFrame>
        <p:nvGraphicFramePr>
          <p:cNvPr id="6" name="Chart 5">
            <a:extLst>
              <a:ext uri="{FF2B5EF4-FFF2-40B4-BE49-F238E27FC236}">
                <a16:creationId xmlns:a16="http://schemas.microsoft.com/office/drawing/2014/main" id="{ED593951-F8F5-49A4-94EC-B831CB21523E}"/>
              </a:ext>
            </a:extLst>
          </p:cNvPr>
          <p:cNvGraphicFramePr/>
          <p:nvPr>
            <p:extLst>
              <p:ext uri="{D42A27DB-BD31-4B8C-83A1-F6EECF244321}">
                <p14:modId xmlns:p14="http://schemas.microsoft.com/office/powerpoint/2010/main" val="3575883890"/>
              </p:ext>
            </p:extLst>
          </p:nvPr>
        </p:nvGraphicFramePr>
        <p:xfrm>
          <a:off x="821801" y="1945640"/>
          <a:ext cx="7430947" cy="40640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5451900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844953" y="1069826"/>
            <a:ext cx="7349924" cy="639037"/>
          </a:xfrm>
        </p:spPr>
        <p:txBody>
          <a:bodyPr>
            <a:noAutofit/>
          </a:bodyPr>
          <a:lstStyle/>
          <a:p>
            <a:r>
              <a:rPr lang="en-US" sz="3600" b="1" dirty="0">
                <a:solidFill>
                  <a:srgbClr val="5C8F48"/>
                </a:solidFill>
                <a:cs typeface="Arial Black"/>
              </a:rPr>
              <a:t>Ways to Get Involved</a:t>
            </a:r>
          </a:p>
        </p:txBody>
      </p:sp>
      <p:sp>
        <p:nvSpPr>
          <p:cNvPr id="5" name="Content Placeholder 2"/>
          <p:cNvSpPr>
            <a:spLocks noGrp="1"/>
          </p:cNvSpPr>
          <p:nvPr>
            <p:ph idx="1"/>
          </p:nvPr>
        </p:nvSpPr>
        <p:spPr>
          <a:xfrm>
            <a:off x="2654423" y="2162624"/>
            <a:ext cx="6032377" cy="3170902"/>
          </a:xfrm>
        </p:spPr>
        <p:txBody>
          <a:bodyPr>
            <a:noAutofit/>
          </a:bodyPr>
          <a:lstStyle/>
          <a:p>
            <a:pPr algn="ctr">
              <a:lnSpc>
                <a:spcPct val="120000"/>
              </a:lnSpc>
              <a:buFont typeface="Wingdings" panose="05000000000000000000" pitchFamily="2" charset="2"/>
              <a:buChar char="§"/>
            </a:pPr>
            <a:r>
              <a:rPr lang="en-US" sz="3200" b="1" dirty="0">
                <a:solidFill>
                  <a:schemeClr val="tx1">
                    <a:lumMod val="65000"/>
                    <a:lumOff val="35000"/>
                  </a:schemeClr>
                </a:solidFill>
                <a:latin typeface="+mj-lt"/>
                <a:cs typeface="Times" pitchFamily="18" charset="0"/>
              </a:rPr>
              <a:t>Volunteer/Donate</a:t>
            </a:r>
          </a:p>
          <a:p>
            <a:pPr algn="ctr">
              <a:lnSpc>
                <a:spcPct val="120000"/>
              </a:lnSpc>
              <a:buFont typeface="Wingdings" panose="05000000000000000000" pitchFamily="2" charset="2"/>
              <a:buChar char="§"/>
            </a:pPr>
            <a:r>
              <a:rPr lang="en-US" sz="3200" b="1" dirty="0">
                <a:solidFill>
                  <a:schemeClr val="tx1">
                    <a:lumMod val="65000"/>
                    <a:lumOff val="35000"/>
                  </a:schemeClr>
                </a:solidFill>
                <a:latin typeface="+mj-lt"/>
                <a:cs typeface="Times" pitchFamily="18" charset="0"/>
              </a:rPr>
              <a:t>Host a Collection or Drive</a:t>
            </a:r>
          </a:p>
          <a:p>
            <a:pPr algn="ctr">
              <a:lnSpc>
                <a:spcPct val="120000"/>
              </a:lnSpc>
              <a:buFont typeface="Wingdings" panose="05000000000000000000" pitchFamily="2" charset="2"/>
              <a:buChar char="§"/>
            </a:pPr>
            <a:r>
              <a:rPr lang="en-US" sz="3200" b="1" dirty="0">
                <a:solidFill>
                  <a:schemeClr val="tx1">
                    <a:lumMod val="65000"/>
                    <a:lumOff val="35000"/>
                  </a:schemeClr>
                </a:solidFill>
                <a:latin typeface="+mj-lt"/>
                <a:cs typeface="Times" pitchFamily="18" charset="0"/>
              </a:rPr>
              <a:t>Be a Corporate Ambassador</a:t>
            </a:r>
          </a:p>
          <a:p>
            <a:pPr algn="ctr">
              <a:lnSpc>
                <a:spcPct val="120000"/>
              </a:lnSpc>
              <a:buFont typeface="Wingdings" panose="05000000000000000000" pitchFamily="2" charset="2"/>
              <a:buChar char="§"/>
            </a:pPr>
            <a:r>
              <a:rPr lang="en-US" sz="3200" b="1" dirty="0">
                <a:solidFill>
                  <a:schemeClr val="tx1">
                    <a:lumMod val="65000"/>
                    <a:lumOff val="35000"/>
                  </a:schemeClr>
                </a:solidFill>
                <a:latin typeface="+mj-lt"/>
                <a:cs typeface="Times" pitchFamily="18" charset="0"/>
              </a:rPr>
              <a:t>Attend an Event </a:t>
            </a:r>
          </a:p>
        </p:txBody>
      </p:sp>
      <p:pic>
        <p:nvPicPr>
          <p:cNvPr id="2" name="Picture 1"/>
          <p:cNvPicPr>
            <a:picLocks/>
          </p:cNvPicPr>
          <p:nvPr/>
        </p:nvPicPr>
        <p:blipFill>
          <a:blip r:embed="rId3">
            <a:extLst>
              <a:ext uri="{28A0092B-C50C-407E-A947-70E740481C1C}">
                <a14:useLocalDpi xmlns:a14="http://schemas.microsoft.com/office/drawing/2010/main" val="0"/>
              </a:ext>
            </a:extLst>
          </a:blip>
          <a:stretch>
            <a:fillRect/>
          </a:stretch>
        </p:blipFill>
        <p:spPr>
          <a:xfrm>
            <a:off x="908612" y="4885760"/>
            <a:ext cx="2112264" cy="1371600"/>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t="14142"/>
          <a:stretch/>
        </p:blipFill>
        <p:spPr>
          <a:xfrm>
            <a:off x="908612" y="1826608"/>
            <a:ext cx="2112264" cy="1360149"/>
          </a:xfrm>
          <a:prstGeom prst="rect">
            <a:avLst/>
          </a:prstGeom>
        </p:spPr>
      </p:pic>
      <p:pic>
        <p:nvPicPr>
          <p:cNvPr id="6" name="Picture 5"/>
          <p:cNvPicPr>
            <a:picLocks/>
          </p:cNvPicPr>
          <p:nvPr/>
        </p:nvPicPr>
        <p:blipFill rotWithShape="1">
          <a:blip r:embed="rId5">
            <a:extLst>
              <a:ext uri="{28A0092B-C50C-407E-A947-70E740481C1C}">
                <a14:useLocalDpi xmlns:a14="http://schemas.microsoft.com/office/drawing/2010/main" val="0"/>
              </a:ext>
            </a:extLst>
          </a:blip>
          <a:srcRect b="9663"/>
          <a:stretch/>
        </p:blipFill>
        <p:spPr>
          <a:xfrm>
            <a:off x="908612" y="3257052"/>
            <a:ext cx="2112264" cy="1558412"/>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76334" y="5596128"/>
            <a:ext cx="1191332" cy="1261872"/>
          </a:xfrm>
          <a:prstGeom prst="rect">
            <a:avLst/>
          </a:prstGeom>
        </p:spPr>
      </p:pic>
    </p:spTree>
    <p:extLst>
      <p:ext uri="{BB962C8B-B14F-4D97-AF65-F5344CB8AC3E}">
        <p14:creationId xmlns:p14="http://schemas.microsoft.com/office/powerpoint/2010/main" val="6188489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854765" y="664264"/>
            <a:ext cx="7832035" cy="956532"/>
          </a:xfrm>
        </p:spPr>
        <p:txBody>
          <a:bodyPr>
            <a:normAutofit/>
          </a:bodyPr>
          <a:lstStyle/>
          <a:p>
            <a:r>
              <a:rPr lang="en-US" sz="3600" b="1" dirty="0">
                <a:solidFill>
                  <a:srgbClr val="5C8F48"/>
                </a:solidFill>
                <a:cs typeface="Arial Black"/>
              </a:rPr>
              <a:t>What is the role of a volunteer?</a:t>
            </a:r>
          </a:p>
        </p:txBody>
      </p:sp>
      <p:sp>
        <p:nvSpPr>
          <p:cNvPr id="14" name="Content Placeholder 2"/>
          <p:cNvSpPr>
            <a:spLocks noGrp="1"/>
          </p:cNvSpPr>
          <p:nvPr>
            <p:ph sz="quarter" idx="1"/>
          </p:nvPr>
        </p:nvSpPr>
        <p:spPr>
          <a:xfrm>
            <a:off x="934279" y="1858617"/>
            <a:ext cx="7364896" cy="2430162"/>
          </a:xfrm>
        </p:spPr>
        <p:txBody>
          <a:bodyPr>
            <a:normAutofit/>
          </a:bodyPr>
          <a:lstStyle/>
          <a:p>
            <a:pPr>
              <a:lnSpc>
                <a:spcPct val="120000"/>
              </a:lnSpc>
              <a:buClr>
                <a:srgbClr val="5C8F48"/>
              </a:buClr>
              <a:buSzPct val="125000"/>
              <a:buFont typeface="Courier New" pitchFamily="49" charset="0"/>
              <a:buChar char="o"/>
            </a:pPr>
            <a:r>
              <a:rPr lang="en-US" dirty="0">
                <a:solidFill>
                  <a:schemeClr val="tx1">
                    <a:lumMod val="65000"/>
                    <a:lumOff val="35000"/>
                  </a:schemeClr>
                </a:solidFill>
                <a:latin typeface="+mj-lt"/>
                <a:cs typeface="Times" pitchFamily="18" charset="0"/>
              </a:rPr>
              <a:t>Show respect for all clients, volunteers and staff</a:t>
            </a:r>
          </a:p>
          <a:p>
            <a:pPr>
              <a:lnSpc>
                <a:spcPct val="120000"/>
              </a:lnSpc>
              <a:buClr>
                <a:srgbClr val="5C8F48"/>
              </a:buClr>
              <a:buSzPct val="125000"/>
              <a:buFont typeface="Courier New" pitchFamily="49" charset="0"/>
              <a:buChar char="o"/>
            </a:pPr>
            <a:r>
              <a:rPr lang="en-US" dirty="0">
                <a:solidFill>
                  <a:schemeClr val="tx1">
                    <a:lumMod val="65000"/>
                    <a:lumOff val="35000"/>
                  </a:schemeClr>
                </a:solidFill>
                <a:latin typeface="+mj-lt"/>
                <a:cs typeface="Times" pitchFamily="18" charset="0"/>
              </a:rPr>
              <a:t>Smile and listen to the clients</a:t>
            </a:r>
          </a:p>
          <a:p>
            <a:pPr>
              <a:lnSpc>
                <a:spcPct val="120000"/>
              </a:lnSpc>
              <a:buClr>
                <a:srgbClr val="5C8F48"/>
              </a:buClr>
              <a:buSzPct val="125000"/>
              <a:buFont typeface="Courier New" pitchFamily="49" charset="0"/>
              <a:buChar char="o"/>
            </a:pPr>
            <a:r>
              <a:rPr lang="en-US" dirty="0">
                <a:solidFill>
                  <a:schemeClr val="tx1">
                    <a:lumMod val="65000"/>
                    <a:lumOff val="35000"/>
                  </a:schemeClr>
                </a:solidFill>
                <a:latin typeface="+mj-lt"/>
                <a:cs typeface="Times" pitchFamily="18" charset="0"/>
              </a:rPr>
              <a:t>Complete assigned tasks as outlined by volunteer supervisor</a:t>
            </a:r>
          </a:p>
          <a:p>
            <a:pPr>
              <a:lnSpc>
                <a:spcPct val="120000"/>
              </a:lnSpc>
              <a:buClr>
                <a:srgbClr val="5C8F48"/>
              </a:buClr>
              <a:buSzPct val="125000"/>
              <a:buFont typeface="Courier New" pitchFamily="49" charset="0"/>
              <a:buChar char="o"/>
            </a:pPr>
            <a:r>
              <a:rPr lang="en-US" dirty="0">
                <a:solidFill>
                  <a:schemeClr val="tx1">
                    <a:lumMod val="65000"/>
                    <a:lumOff val="35000"/>
                  </a:schemeClr>
                </a:solidFill>
                <a:latin typeface="+mj-lt"/>
                <a:cs typeface="Times" pitchFamily="18" charset="0"/>
              </a:rPr>
              <a:t>Maintain safe and strong boundaries</a:t>
            </a: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3208"/>
          <a:stretch/>
        </p:blipFill>
        <p:spPr bwMode="auto">
          <a:xfrm>
            <a:off x="854764" y="4113175"/>
            <a:ext cx="2834101" cy="2057400"/>
          </a:xfrm>
          <a:prstGeom prst="rect">
            <a:avLst/>
          </a:prstGeom>
          <a:ln>
            <a:noFill/>
          </a:ln>
          <a:effectLst>
            <a:softEdge rad="0"/>
          </a:effectLst>
        </p:spPr>
      </p:pic>
      <p:pic>
        <p:nvPicPr>
          <p:cNvPr id="3075" name="Picture 3" descr="Z:\PHOTOS\Staff and Volunteers\Volunteers HOPE Center.jpg"/>
          <p:cNvPicPr>
            <a:picLocks noChangeArrowheads="1"/>
          </p:cNvPicPr>
          <p:nvPr/>
        </p:nvPicPr>
        <p:blipFill>
          <a:blip r:embed="rId4"/>
          <a:stretch>
            <a:fillRect/>
          </a:stretch>
        </p:blipFill>
        <p:spPr bwMode="auto">
          <a:xfrm>
            <a:off x="5390255" y="4113175"/>
            <a:ext cx="3118104" cy="2057400"/>
          </a:xfrm>
          <a:prstGeom prst="rect">
            <a:avLst/>
          </a:prstGeom>
          <a:ln>
            <a:noFill/>
          </a:ln>
          <a:effectLst>
            <a:softEdge rad="0"/>
          </a:effec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6334" y="5596128"/>
            <a:ext cx="1191332" cy="1261872"/>
          </a:xfrm>
          <a:prstGeom prst="rect">
            <a:avLst/>
          </a:prstGeom>
        </p:spPr>
      </p:pic>
    </p:spTree>
    <p:extLst>
      <p:ext uri="{BB962C8B-B14F-4D97-AF65-F5344CB8AC3E}">
        <p14:creationId xmlns:p14="http://schemas.microsoft.com/office/powerpoint/2010/main" val="29535321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914400" y="685338"/>
            <a:ext cx="7430948" cy="1143000"/>
          </a:xfrm>
        </p:spPr>
        <p:txBody>
          <a:bodyPr>
            <a:normAutofit/>
          </a:bodyPr>
          <a:lstStyle/>
          <a:p>
            <a:r>
              <a:rPr lang="en-US" sz="3600" b="1" dirty="0">
                <a:solidFill>
                  <a:srgbClr val="5C8F48"/>
                </a:solidFill>
                <a:cs typeface="Times"/>
              </a:rPr>
              <a:t>MISSION</a:t>
            </a:r>
            <a:endParaRPr lang="en-US" sz="4400" b="1" dirty="0">
              <a:solidFill>
                <a:srgbClr val="5C8F48"/>
              </a:solidFill>
              <a:cs typeface="Times"/>
            </a:endParaRPr>
          </a:p>
        </p:txBody>
      </p:sp>
      <p:sp>
        <p:nvSpPr>
          <p:cNvPr id="8" name="Content Placeholder 2"/>
          <p:cNvSpPr>
            <a:spLocks noGrp="1"/>
          </p:cNvSpPr>
          <p:nvPr>
            <p:ph idx="1"/>
          </p:nvPr>
        </p:nvSpPr>
        <p:spPr>
          <a:xfrm>
            <a:off x="1439941" y="2139006"/>
            <a:ext cx="6293315" cy="2515697"/>
          </a:xfrm>
        </p:spPr>
        <p:txBody>
          <a:bodyPr>
            <a:noAutofit/>
          </a:bodyPr>
          <a:lstStyle/>
          <a:p>
            <a:pPr marL="0" indent="0" algn="ctr">
              <a:lnSpc>
                <a:spcPct val="140000"/>
              </a:lnSpc>
              <a:buNone/>
            </a:pPr>
            <a:r>
              <a:rPr lang="en-US" sz="2800" i="1" dirty="0">
                <a:solidFill>
                  <a:srgbClr val="5C8F48"/>
                </a:solidFill>
                <a:latin typeface="+mj-lt"/>
                <a:cs typeface="Times"/>
              </a:rPr>
              <a:t>To individually assess and serve the homeless and near homeless, while broadening community awareness and involvement with the homeless.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0932" y="5596128"/>
            <a:ext cx="1191332" cy="1261872"/>
          </a:xfrm>
          <a:prstGeom prst="rect">
            <a:avLst/>
          </a:prstGeom>
        </p:spPr>
      </p:pic>
    </p:spTree>
    <p:extLst>
      <p:ext uri="{BB962C8B-B14F-4D97-AF65-F5344CB8AC3E}">
        <p14:creationId xmlns:p14="http://schemas.microsoft.com/office/powerpoint/2010/main" val="33734129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954156" y="922973"/>
            <a:ext cx="7951570" cy="758952"/>
          </a:xfrm>
        </p:spPr>
        <p:txBody>
          <a:bodyPr>
            <a:normAutofit/>
          </a:bodyPr>
          <a:lstStyle/>
          <a:p>
            <a:r>
              <a:rPr lang="en-US" sz="3600" b="1" dirty="0">
                <a:solidFill>
                  <a:srgbClr val="5C8F48"/>
                </a:solidFill>
                <a:cs typeface="Arial Black"/>
              </a:rPr>
              <a:t>Maintain Safe and Strong Boundaries</a:t>
            </a:r>
          </a:p>
        </p:txBody>
      </p:sp>
      <p:sp>
        <p:nvSpPr>
          <p:cNvPr id="5" name="Content Placeholder 2"/>
          <p:cNvSpPr>
            <a:spLocks noGrp="1"/>
          </p:cNvSpPr>
          <p:nvPr>
            <p:ph sz="quarter" idx="1"/>
          </p:nvPr>
        </p:nvSpPr>
        <p:spPr>
          <a:xfrm>
            <a:off x="884582" y="1711095"/>
            <a:ext cx="7951569" cy="4186272"/>
          </a:xfrm>
        </p:spPr>
        <p:txBody>
          <a:bodyPr>
            <a:noAutofit/>
          </a:bodyPr>
          <a:lstStyle/>
          <a:p>
            <a:pPr>
              <a:lnSpc>
                <a:spcPct val="120000"/>
              </a:lnSpc>
              <a:buClr>
                <a:srgbClr val="5C8F48"/>
              </a:buClr>
              <a:buSzPct val="125000"/>
              <a:buFont typeface="Courier New" pitchFamily="49" charset="0"/>
              <a:buChar char="o"/>
            </a:pPr>
            <a:r>
              <a:rPr lang="en-US" dirty="0">
                <a:solidFill>
                  <a:schemeClr val="tx1">
                    <a:lumMod val="65000"/>
                    <a:lumOff val="35000"/>
                  </a:schemeClr>
                </a:solidFill>
                <a:latin typeface="+mj-lt"/>
                <a:cs typeface="Times" pitchFamily="18" charset="0"/>
              </a:rPr>
              <a:t>Most clients will not violate policies</a:t>
            </a:r>
          </a:p>
          <a:p>
            <a:pPr>
              <a:lnSpc>
                <a:spcPct val="120000"/>
              </a:lnSpc>
              <a:buClr>
                <a:srgbClr val="5C8F48"/>
              </a:buClr>
              <a:buSzPct val="125000"/>
              <a:buFont typeface="Courier New" pitchFamily="49" charset="0"/>
              <a:buChar char="o"/>
            </a:pPr>
            <a:r>
              <a:rPr lang="en-US" dirty="0">
                <a:solidFill>
                  <a:schemeClr val="tx1">
                    <a:lumMod val="65000"/>
                    <a:lumOff val="35000"/>
                  </a:schemeClr>
                </a:solidFill>
                <a:latin typeface="+mj-lt"/>
                <a:cs typeface="Times" pitchFamily="18" charset="0"/>
              </a:rPr>
              <a:t>A tiny minority of clients will engage in unsafe behavior</a:t>
            </a:r>
          </a:p>
          <a:p>
            <a:pPr>
              <a:lnSpc>
                <a:spcPct val="120000"/>
              </a:lnSpc>
              <a:buClr>
                <a:srgbClr val="5C8F48"/>
              </a:buClr>
              <a:buSzPct val="125000"/>
              <a:buFont typeface="Courier New" pitchFamily="49" charset="0"/>
              <a:buChar char="o"/>
            </a:pPr>
            <a:r>
              <a:rPr lang="en-US" dirty="0">
                <a:solidFill>
                  <a:schemeClr val="tx1">
                    <a:lumMod val="65000"/>
                    <a:lumOff val="35000"/>
                  </a:schemeClr>
                </a:solidFill>
                <a:latin typeface="+mj-lt"/>
                <a:cs typeface="Times" pitchFamily="18" charset="0"/>
              </a:rPr>
              <a:t>Do not give cash to clients, because that shows favoritism</a:t>
            </a:r>
          </a:p>
          <a:p>
            <a:pPr>
              <a:lnSpc>
                <a:spcPct val="120000"/>
              </a:lnSpc>
              <a:buClr>
                <a:srgbClr val="5C8F48"/>
              </a:buClr>
              <a:buSzPct val="125000"/>
              <a:buFont typeface="Courier New" pitchFamily="49" charset="0"/>
              <a:buChar char="o"/>
            </a:pPr>
            <a:r>
              <a:rPr lang="en-US" dirty="0">
                <a:solidFill>
                  <a:schemeClr val="tx1">
                    <a:lumMod val="65000"/>
                    <a:lumOff val="35000"/>
                  </a:schemeClr>
                </a:solidFill>
                <a:latin typeface="+mj-lt"/>
                <a:cs typeface="Times" pitchFamily="18" charset="0"/>
              </a:rPr>
              <a:t>Being alone in a vehicle with a client can lead to dangerous situations</a:t>
            </a:r>
          </a:p>
          <a:p>
            <a:pPr lvl="1">
              <a:lnSpc>
                <a:spcPct val="120000"/>
              </a:lnSpc>
              <a:buClr>
                <a:srgbClr val="5C8F48"/>
              </a:buClr>
              <a:buSzPct val="125000"/>
              <a:buFont typeface="Courier New" pitchFamily="49" charset="0"/>
              <a:buChar char="o"/>
            </a:pPr>
            <a:r>
              <a:rPr lang="en-US" dirty="0">
                <a:latin typeface="+mj-lt"/>
              </a:rPr>
              <a:t>An alternative would be to call a cab or the JOURNEYS minibus, if available, for client rides.</a:t>
            </a:r>
            <a:endParaRPr lang="en-US" dirty="0">
              <a:solidFill>
                <a:schemeClr val="tx1">
                  <a:lumMod val="65000"/>
                  <a:lumOff val="35000"/>
                </a:schemeClr>
              </a:solidFill>
              <a:latin typeface="+mj-lt"/>
              <a:cs typeface="Times" pitchFamily="18" charset="0"/>
            </a:endParaRPr>
          </a:p>
          <a:p>
            <a:pPr>
              <a:lnSpc>
                <a:spcPct val="120000"/>
              </a:lnSpc>
              <a:buClr>
                <a:srgbClr val="5C8F48"/>
              </a:buClr>
              <a:buSzPct val="125000"/>
              <a:buFont typeface="Courier New" pitchFamily="49" charset="0"/>
              <a:buChar char="o"/>
            </a:pPr>
            <a:r>
              <a:rPr lang="en-US" dirty="0">
                <a:solidFill>
                  <a:schemeClr val="tx1">
                    <a:lumMod val="65000"/>
                    <a:lumOff val="35000"/>
                  </a:schemeClr>
                </a:solidFill>
                <a:latin typeface="+mj-lt"/>
                <a:cs typeface="Times" pitchFamily="18" charset="0"/>
              </a:rPr>
              <a:t>Do not disclose your address, workplace, school, or other personal information</a:t>
            </a:r>
          </a:p>
          <a:p>
            <a:pPr lvl="1">
              <a:lnSpc>
                <a:spcPct val="120000"/>
              </a:lnSpc>
              <a:buClr>
                <a:srgbClr val="5C8F48"/>
              </a:buClr>
              <a:buSzPct val="125000"/>
              <a:buFont typeface="Courier New" pitchFamily="49" charset="0"/>
              <a:buChar char="o"/>
            </a:pPr>
            <a:r>
              <a:rPr lang="en-US" dirty="0">
                <a:solidFill>
                  <a:schemeClr val="tx1">
                    <a:lumMod val="65000"/>
                    <a:lumOff val="35000"/>
                  </a:schemeClr>
                </a:solidFill>
                <a:latin typeface="+mj-lt"/>
                <a:cs typeface="Times" pitchFamily="18" charset="0"/>
              </a:rPr>
              <a:t>Occasionally clients have sought out volunteers outside of the shelter</a:t>
            </a:r>
          </a:p>
        </p:txBody>
      </p:sp>
      <p:grpSp>
        <p:nvGrpSpPr>
          <p:cNvPr id="12" name="Group 11"/>
          <p:cNvGrpSpPr/>
          <p:nvPr/>
        </p:nvGrpSpPr>
        <p:grpSpPr>
          <a:xfrm>
            <a:off x="7685664" y="1967948"/>
            <a:ext cx="914400" cy="914400"/>
            <a:chOff x="6228542" y="4225871"/>
            <a:chExt cx="2305773" cy="1978701"/>
          </a:xfrm>
        </p:grpSpPr>
        <p:pic>
          <p:nvPicPr>
            <p:cNvPr id="1027" name="Picture 3" descr="C:\Users\Corey\AppData\Local\Microsoft\Windows\Temporary Internet Files\Content.IE5\B8EYB3XI\car-295043_640[1].png"/>
            <p:cNvPicPr>
              <a:picLocks noChangeAspect="1" noChangeArrowheads="1"/>
            </p:cNvPicPr>
            <p:nvPr/>
          </p:nvPicPr>
          <p:blipFill>
            <a:blip r:embed="rId3"/>
            <a:srcRect/>
            <a:stretch>
              <a:fillRect/>
            </a:stretch>
          </p:blipFill>
          <p:spPr bwMode="auto">
            <a:xfrm>
              <a:off x="6228542" y="4689078"/>
              <a:ext cx="2305773" cy="1152887"/>
            </a:xfrm>
            <a:prstGeom prst="rect">
              <a:avLst/>
            </a:prstGeom>
            <a:noFill/>
          </p:spPr>
        </p:pic>
        <p:sp>
          <p:nvSpPr>
            <p:cNvPr id="8" name="&quot;No&quot; Symbol 7"/>
            <p:cNvSpPr/>
            <p:nvPr/>
          </p:nvSpPr>
          <p:spPr>
            <a:xfrm>
              <a:off x="6228542" y="4225871"/>
              <a:ext cx="2305773" cy="1978701"/>
            </a:xfrm>
            <a:prstGeom prst="noSmoking">
              <a:avLst>
                <a:gd name="adj" fmla="val 6088"/>
              </a:avLst>
            </a:prstGeom>
            <a:solidFill>
              <a:srgbClr val="FF0000"/>
            </a:solidFill>
            <a:ln w="63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gr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6334" y="5626950"/>
            <a:ext cx="1191332" cy="1261872"/>
          </a:xfrm>
          <a:prstGeom prst="rect">
            <a:avLst/>
          </a:prstGeom>
        </p:spPr>
      </p:pic>
    </p:spTree>
    <p:extLst>
      <p:ext uri="{BB962C8B-B14F-4D97-AF65-F5344CB8AC3E}">
        <p14:creationId xmlns:p14="http://schemas.microsoft.com/office/powerpoint/2010/main" val="41450078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954156" y="922973"/>
            <a:ext cx="7951570" cy="758952"/>
          </a:xfrm>
        </p:spPr>
        <p:txBody>
          <a:bodyPr>
            <a:normAutofit/>
          </a:bodyPr>
          <a:lstStyle/>
          <a:p>
            <a:r>
              <a:rPr lang="en-US" sz="3600" b="1" dirty="0">
                <a:solidFill>
                  <a:srgbClr val="5C8F48"/>
                </a:solidFill>
                <a:cs typeface="Arial Black"/>
              </a:rPr>
              <a:t>Maintain Safe and Strong Boundaries</a:t>
            </a:r>
          </a:p>
        </p:txBody>
      </p:sp>
      <p:sp>
        <p:nvSpPr>
          <p:cNvPr id="5" name="Content Placeholder 2"/>
          <p:cNvSpPr>
            <a:spLocks noGrp="1"/>
          </p:cNvSpPr>
          <p:nvPr>
            <p:ph sz="quarter" idx="1"/>
          </p:nvPr>
        </p:nvSpPr>
        <p:spPr>
          <a:xfrm>
            <a:off x="884582" y="1731646"/>
            <a:ext cx="7951569" cy="3998994"/>
          </a:xfrm>
        </p:spPr>
        <p:txBody>
          <a:bodyPr>
            <a:noAutofit/>
          </a:bodyPr>
          <a:lstStyle/>
          <a:p>
            <a:pPr>
              <a:lnSpc>
                <a:spcPct val="120000"/>
              </a:lnSpc>
              <a:buClr>
                <a:srgbClr val="5C8F48"/>
              </a:buClr>
              <a:buSzPct val="125000"/>
              <a:buFont typeface="Courier New" pitchFamily="49" charset="0"/>
              <a:buChar char="o"/>
            </a:pPr>
            <a:r>
              <a:rPr lang="en-US" dirty="0">
                <a:solidFill>
                  <a:schemeClr val="tx1">
                    <a:lumMod val="65000"/>
                    <a:lumOff val="35000"/>
                  </a:schemeClr>
                </a:solidFill>
                <a:latin typeface="+mj-lt"/>
                <a:cs typeface="Times" pitchFamily="18" charset="0"/>
              </a:rPr>
              <a:t>Do not have any close physical contact with clients</a:t>
            </a:r>
          </a:p>
          <a:p>
            <a:pPr lvl="1">
              <a:lnSpc>
                <a:spcPct val="120000"/>
              </a:lnSpc>
              <a:buClr>
                <a:srgbClr val="5C8F48"/>
              </a:buClr>
              <a:buSzPct val="125000"/>
              <a:buFont typeface="Courier New" pitchFamily="49" charset="0"/>
              <a:buChar char="o"/>
            </a:pPr>
            <a:r>
              <a:rPr lang="en-US" dirty="0">
                <a:latin typeface="+mj-lt"/>
              </a:rPr>
              <a:t>Handshakes are OK, but hugs, massages or kisses are not permitted because they can be misinterpreted.</a:t>
            </a:r>
          </a:p>
          <a:p>
            <a:pPr>
              <a:lnSpc>
                <a:spcPct val="120000"/>
              </a:lnSpc>
              <a:buClr>
                <a:srgbClr val="5C8F48"/>
              </a:buClr>
              <a:buSzPct val="125000"/>
              <a:buFont typeface="Courier New" pitchFamily="49" charset="0"/>
              <a:buChar char="o"/>
            </a:pPr>
            <a:r>
              <a:rPr lang="en-US" dirty="0">
                <a:solidFill>
                  <a:schemeClr val="tx1">
                    <a:lumMod val="65000"/>
                    <a:lumOff val="35000"/>
                  </a:schemeClr>
                </a:solidFill>
                <a:latin typeface="+mj-lt"/>
                <a:cs typeface="Times" pitchFamily="18" charset="0"/>
              </a:rPr>
              <a:t>Only the Site Director can approve storage of refrigerated medications</a:t>
            </a:r>
          </a:p>
          <a:p>
            <a:pPr>
              <a:lnSpc>
                <a:spcPct val="120000"/>
              </a:lnSpc>
              <a:buClr>
                <a:srgbClr val="5C8F48"/>
              </a:buClr>
              <a:buSzPct val="125000"/>
              <a:buFont typeface="Courier New" pitchFamily="49" charset="0"/>
              <a:buChar char="o"/>
            </a:pPr>
            <a:r>
              <a:rPr lang="en-US" dirty="0">
                <a:solidFill>
                  <a:schemeClr val="tx1">
                    <a:lumMod val="65000"/>
                    <a:lumOff val="35000"/>
                  </a:schemeClr>
                </a:solidFill>
                <a:latin typeface="+mj-lt"/>
                <a:cs typeface="Times" pitchFamily="18" charset="0"/>
              </a:rPr>
              <a:t>If you have a job lead for a client, contact the Vocational Case Manager to appropriately connect the client</a:t>
            </a:r>
          </a:p>
          <a:p>
            <a:pPr lvl="1">
              <a:lnSpc>
                <a:spcPct val="120000"/>
              </a:lnSpc>
              <a:buClr>
                <a:srgbClr val="5C8F48"/>
              </a:buClr>
              <a:buSzPct val="125000"/>
              <a:buFont typeface="Courier New" pitchFamily="49" charset="0"/>
              <a:buChar char="o"/>
            </a:pPr>
            <a:r>
              <a:rPr lang="en-US" dirty="0">
                <a:solidFill>
                  <a:schemeClr val="tx1">
                    <a:lumMod val="65000"/>
                    <a:lumOff val="35000"/>
                  </a:schemeClr>
                </a:solidFill>
                <a:latin typeface="+mj-lt"/>
                <a:cs typeface="Times" pitchFamily="18" charset="0"/>
              </a:rPr>
              <a:t>If you directly give a job to a client, you are creating favoritism</a:t>
            </a:r>
          </a:p>
          <a:p>
            <a:pPr>
              <a:lnSpc>
                <a:spcPct val="120000"/>
              </a:lnSpc>
              <a:buClr>
                <a:srgbClr val="5C8F48"/>
              </a:buClr>
              <a:buSzPct val="125000"/>
              <a:buFont typeface="Courier New" pitchFamily="49" charset="0"/>
              <a:buChar char="o"/>
            </a:pPr>
            <a:r>
              <a:rPr lang="en-US" dirty="0">
                <a:solidFill>
                  <a:schemeClr val="tx1">
                    <a:lumMod val="65000"/>
                    <a:lumOff val="35000"/>
                  </a:schemeClr>
                </a:solidFill>
                <a:latin typeface="+mj-lt"/>
                <a:cs typeface="Times" pitchFamily="18" charset="0"/>
              </a:rPr>
              <a:t>Do not allow a client to use your cell phone</a:t>
            </a:r>
          </a:p>
          <a:p>
            <a:pPr lvl="1">
              <a:lnSpc>
                <a:spcPct val="120000"/>
              </a:lnSpc>
              <a:buClr>
                <a:srgbClr val="5C8F48"/>
              </a:buClr>
              <a:buSzPct val="125000"/>
              <a:buFont typeface="Courier New" pitchFamily="49" charset="0"/>
              <a:buChar char="o"/>
            </a:pPr>
            <a:r>
              <a:rPr lang="en-US" dirty="0">
                <a:solidFill>
                  <a:schemeClr val="tx1">
                    <a:lumMod val="65000"/>
                    <a:lumOff val="35000"/>
                  </a:schemeClr>
                </a:solidFill>
                <a:latin typeface="+mj-lt"/>
                <a:cs typeface="Times" pitchFamily="18" charset="0"/>
              </a:rPr>
              <a:t>It is possible a client would then call you after the site closes, putting you in a difficult situation</a:t>
            </a:r>
          </a:p>
        </p:txBody>
      </p:sp>
      <p:pic>
        <p:nvPicPr>
          <p:cNvPr id="2052" name="Picture 4" descr="C:\Documents and Settings\Allyson\Local Settings\Temporary Internet Files\Content.IE5\Y3G1A7WR\No-Cellphone[1].png"/>
          <p:cNvPicPr>
            <a:picLocks noChangeAspect="1" noChangeArrowheads="1"/>
          </p:cNvPicPr>
          <p:nvPr/>
        </p:nvPicPr>
        <p:blipFill>
          <a:blip r:embed="rId3"/>
          <a:srcRect/>
          <a:stretch>
            <a:fillRect/>
          </a:stretch>
        </p:blipFill>
        <p:spPr bwMode="auto">
          <a:xfrm>
            <a:off x="7345018" y="4116063"/>
            <a:ext cx="914400" cy="914400"/>
          </a:xfrm>
          <a:prstGeom prst="rect">
            <a:avLst/>
          </a:prstGeom>
          <a:noFill/>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6334" y="5596128"/>
            <a:ext cx="1191332" cy="1261872"/>
          </a:xfrm>
          <a:prstGeom prst="rect">
            <a:avLst/>
          </a:prstGeom>
        </p:spPr>
      </p:pic>
    </p:spTree>
    <p:extLst>
      <p:ext uri="{BB962C8B-B14F-4D97-AF65-F5344CB8AC3E}">
        <p14:creationId xmlns:p14="http://schemas.microsoft.com/office/powerpoint/2010/main" val="40514027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865809" y="752806"/>
            <a:ext cx="8229600" cy="956532"/>
          </a:xfrm>
        </p:spPr>
        <p:txBody>
          <a:bodyPr>
            <a:normAutofit/>
          </a:bodyPr>
          <a:lstStyle/>
          <a:p>
            <a:r>
              <a:rPr lang="en-US" sz="3600" b="1" dirty="0">
                <a:solidFill>
                  <a:srgbClr val="5C8F48"/>
                </a:solidFill>
                <a:cs typeface="Arial Black"/>
              </a:rPr>
              <a:t>Confidentiality</a:t>
            </a:r>
          </a:p>
        </p:txBody>
      </p:sp>
      <p:sp>
        <p:nvSpPr>
          <p:cNvPr id="5" name="Content Placeholder 2"/>
          <p:cNvSpPr>
            <a:spLocks noGrp="1"/>
          </p:cNvSpPr>
          <p:nvPr>
            <p:ph sz="quarter" idx="1"/>
          </p:nvPr>
        </p:nvSpPr>
        <p:spPr>
          <a:xfrm>
            <a:off x="1193800" y="2439890"/>
            <a:ext cx="6748272" cy="1655932"/>
          </a:xfrm>
        </p:spPr>
        <p:txBody>
          <a:bodyPr>
            <a:normAutofit/>
          </a:bodyPr>
          <a:lstStyle/>
          <a:p>
            <a:pPr marL="0" indent="0" algn="ctr">
              <a:lnSpc>
                <a:spcPct val="120000"/>
              </a:lnSpc>
              <a:buNone/>
            </a:pPr>
            <a:r>
              <a:rPr lang="en-US" sz="3600" dirty="0">
                <a:solidFill>
                  <a:schemeClr val="tx1">
                    <a:lumMod val="65000"/>
                    <a:lumOff val="35000"/>
                  </a:schemeClr>
                </a:solidFill>
                <a:latin typeface="+mj-lt"/>
                <a:cs typeface="Arial"/>
              </a:rPr>
              <a:t>All client information </a:t>
            </a:r>
            <a:r>
              <a:rPr lang="en-US" sz="3600" b="1" u="sng" dirty="0">
                <a:solidFill>
                  <a:srgbClr val="5C8F48"/>
                </a:solidFill>
                <a:latin typeface="+mj-lt"/>
                <a:cs typeface="Arial"/>
              </a:rPr>
              <a:t>MUST</a:t>
            </a:r>
            <a:r>
              <a:rPr lang="en-US" sz="3600" dirty="0">
                <a:solidFill>
                  <a:schemeClr val="tx1">
                    <a:lumMod val="65000"/>
                    <a:lumOff val="35000"/>
                  </a:schemeClr>
                </a:solidFill>
                <a:latin typeface="+mj-lt"/>
                <a:cs typeface="Arial"/>
              </a:rPr>
              <a:t> remain confidential!</a:t>
            </a:r>
          </a:p>
        </p:txBody>
      </p:sp>
      <p:pic>
        <p:nvPicPr>
          <p:cNvPr id="4098" name="Picture 2" descr="C:\Users\Corey\AppData\Local\Microsoft\Windows\Temporary Internet Files\Content.IE5\VPTIQ0PQ\confidential-264516_640[1].png"/>
          <p:cNvPicPr>
            <a:picLocks noChangeAspect="1" noChangeArrowheads="1"/>
          </p:cNvPicPr>
          <p:nvPr/>
        </p:nvPicPr>
        <p:blipFill>
          <a:blip r:embed="rId3"/>
          <a:srcRect/>
          <a:stretch>
            <a:fillRect/>
          </a:stretch>
        </p:blipFill>
        <p:spPr bwMode="auto">
          <a:xfrm>
            <a:off x="4567936" y="2747471"/>
            <a:ext cx="4487519" cy="3169311"/>
          </a:xfrm>
          <a:prstGeom prst="rect">
            <a:avLst/>
          </a:prstGeom>
          <a:noFill/>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6334" y="5596128"/>
            <a:ext cx="1191332" cy="1261872"/>
          </a:xfrm>
          <a:prstGeom prst="rect">
            <a:avLst/>
          </a:prstGeom>
        </p:spPr>
      </p:pic>
    </p:spTree>
    <p:extLst>
      <p:ext uri="{BB962C8B-B14F-4D97-AF65-F5344CB8AC3E}">
        <p14:creationId xmlns:p14="http://schemas.microsoft.com/office/powerpoint/2010/main" val="1970370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500" fill="hold"/>
                                        <p:tgtEl>
                                          <p:spTgt spid="4098"/>
                                        </p:tgtEl>
                                        <p:attrNameLst>
                                          <p:attrName>ppt_w</p:attrName>
                                        </p:attrNameLst>
                                      </p:cBhvr>
                                      <p:tavLst>
                                        <p:tav tm="0">
                                          <p:val>
                                            <p:fltVal val="0"/>
                                          </p:val>
                                        </p:tav>
                                        <p:tav tm="100000">
                                          <p:val>
                                            <p:strVal val="#ppt_w"/>
                                          </p:val>
                                        </p:tav>
                                      </p:tavLst>
                                    </p:anim>
                                    <p:anim calcmode="lin" valueType="num">
                                      <p:cBhvr>
                                        <p:cTn id="8" dur="500" fill="hold"/>
                                        <p:tgtEl>
                                          <p:spTgt spid="4098"/>
                                        </p:tgtEl>
                                        <p:attrNameLst>
                                          <p:attrName>ppt_h</p:attrName>
                                        </p:attrNameLst>
                                      </p:cBhvr>
                                      <p:tavLst>
                                        <p:tav tm="0">
                                          <p:val>
                                            <p:fltVal val="0"/>
                                          </p:val>
                                        </p:tav>
                                        <p:tav tm="100000">
                                          <p:val>
                                            <p:strVal val="#ppt_h"/>
                                          </p:val>
                                        </p:tav>
                                      </p:tavLst>
                                    </p:anim>
                                    <p:animEffect transition="in" filter="fade">
                                      <p:cBhvr>
                                        <p:cTn id="9"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solidFill>
                  <a:srgbClr val="5C8F48"/>
                </a:solidFill>
              </a:rPr>
              <a:t>Phone Policy</a:t>
            </a:r>
          </a:p>
        </p:txBody>
      </p:sp>
      <p:sp>
        <p:nvSpPr>
          <p:cNvPr id="3" name="Content Placeholder 2"/>
          <p:cNvSpPr>
            <a:spLocks noGrp="1"/>
          </p:cNvSpPr>
          <p:nvPr>
            <p:ph sz="quarter" idx="1"/>
          </p:nvPr>
        </p:nvSpPr>
        <p:spPr>
          <a:xfrm>
            <a:off x="912411" y="1859883"/>
            <a:ext cx="5924807" cy="3932318"/>
          </a:xfrm>
        </p:spPr>
        <p:txBody>
          <a:bodyPr>
            <a:normAutofit/>
          </a:bodyPr>
          <a:lstStyle/>
          <a:p>
            <a:pPr lvl="0">
              <a:buClr>
                <a:srgbClr val="5C8F48"/>
              </a:buClr>
              <a:buFont typeface="Courier New" panose="02070309020205020404" pitchFamily="49" charset="0"/>
              <a:buChar char="o"/>
            </a:pPr>
            <a:r>
              <a:rPr lang="en-US" sz="2800" b="1" dirty="0">
                <a:latin typeface="+mj-lt"/>
              </a:rPr>
              <a:t>Never take pictures of clients</a:t>
            </a:r>
          </a:p>
          <a:p>
            <a:pPr lvl="1">
              <a:buClr>
                <a:srgbClr val="5C8F48"/>
              </a:buClr>
              <a:buFont typeface="Courier New" panose="02070309020205020404" pitchFamily="49" charset="0"/>
              <a:buChar char="o"/>
            </a:pPr>
            <a:r>
              <a:rPr lang="en-US" sz="1400" b="1" dirty="0">
                <a:latin typeface="+mj-lt"/>
              </a:rPr>
              <a:t>That violates confidentiality </a:t>
            </a:r>
          </a:p>
          <a:p>
            <a:pPr lvl="0">
              <a:buClr>
                <a:srgbClr val="5C8F48"/>
              </a:buClr>
              <a:buFont typeface="Courier New" panose="02070309020205020404" pitchFamily="49" charset="0"/>
              <a:buChar char="o"/>
            </a:pPr>
            <a:r>
              <a:rPr lang="en-US" sz="2800" dirty="0">
                <a:latin typeface="+mj-lt"/>
              </a:rPr>
              <a:t>Pictures of the shelters can only be approved by Site Directors or staff</a:t>
            </a:r>
          </a:p>
          <a:p>
            <a:pPr lvl="0">
              <a:buClr>
                <a:srgbClr val="5C8F48"/>
              </a:buClr>
              <a:buFont typeface="Courier New" panose="02070309020205020404" pitchFamily="49" charset="0"/>
              <a:buChar char="o"/>
            </a:pPr>
            <a:r>
              <a:rPr lang="en-US" sz="2800" dirty="0">
                <a:latin typeface="+mj-lt"/>
              </a:rPr>
              <a:t>Personal Social Media posts </a:t>
            </a:r>
          </a:p>
          <a:p>
            <a:pPr lvl="1"/>
            <a:r>
              <a:rPr lang="en-US" sz="2000" dirty="0">
                <a:latin typeface="+mj-lt"/>
              </a:rPr>
              <a:t>Tag only </a:t>
            </a:r>
            <a:r>
              <a:rPr lang="en-US" sz="2000" b="1" dirty="0">
                <a:latin typeface="+mj-lt"/>
              </a:rPr>
              <a:t>JOURNEYS | The Road Home</a:t>
            </a:r>
            <a:endParaRPr lang="en-US" sz="2000" dirty="0">
              <a:latin typeface="+mj-lt"/>
            </a:endParaRPr>
          </a:p>
          <a:p>
            <a:pPr lvl="1"/>
            <a:r>
              <a:rPr lang="en-US" sz="2000" dirty="0">
                <a:latin typeface="+mj-lt"/>
              </a:rPr>
              <a:t>Do not tag the specific location you volunteer at </a:t>
            </a:r>
          </a:p>
          <a:p>
            <a:pPr lvl="2"/>
            <a:r>
              <a:rPr lang="en-US" sz="1600" dirty="0">
                <a:latin typeface="+mj-lt"/>
              </a:rPr>
              <a:t>(i.e. the HOPE Center, a PADS site, etc.)</a:t>
            </a:r>
          </a:p>
          <a:p>
            <a:endParaRPr lang="en-US" sz="2800" dirty="0">
              <a:latin typeface="+mj-lt"/>
            </a:endParaRPr>
          </a:p>
        </p:txBody>
      </p:sp>
      <p:grpSp>
        <p:nvGrpSpPr>
          <p:cNvPr id="5" name="Group 4"/>
          <p:cNvGrpSpPr/>
          <p:nvPr/>
        </p:nvGrpSpPr>
        <p:grpSpPr>
          <a:xfrm>
            <a:off x="6995160" y="2342549"/>
            <a:ext cx="1371600" cy="2966986"/>
            <a:chOff x="6995160" y="1961147"/>
            <a:chExt cx="1371600" cy="2966986"/>
          </a:xfrm>
        </p:grpSpPr>
        <p:pic>
          <p:nvPicPr>
            <p:cNvPr id="4" name="Picture 4" descr="C:\Documents and Settings\Allyson\Local Settings\Temporary Internet Files\Content.IE5\Y3G1A7WR\No-Cellphone[1].png"/>
            <p:cNvPicPr>
              <a:picLocks noChangeAspect="1" noChangeArrowheads="1"/>
            </p:cNvPicPr>
            <p:nvPr/>
          </p:nvPicPr>
          <p:blipFill>
            <a:blip r:embed="rId3"/>
            <a:srcRect/>
            <a:stretch>
              <a:fillRect/>
            </a:stretch>
          </p:blipFill>
          <p:spPr bwMode="auto">
            <a:xfrm>
              <a:off x="6995160" y="3556533"/>
              <a:ext cx="1371600" cy="1371600"/>
            </a:xfrm>
            <a:prstGeom prst="rect">
              <a:avLst/>
            </a:prstGeom>
            <a:noFill/>
          </p:spPr>
        </p:pic>
        <p:pic>
          <p:nvPicPr>
            <p:cNvPr id="1028" name="Picture 4" descr="http://socialpunchmarketing.com/wp-content/uploads/2014/08/Just-Say-No.png"/>
            <p:cNvPicPr>
              <a:picLocks noChangeAspect="1" noChangeArrowheads="1"/>
            </p:cNvPicPr>
            <p:nvPr/>
          </p:nvPicPr>
          <p:blipFill>
            <a:blip r:embed="rId4"/>
            <a:srcRect/>
            <a:stretch>
              <a:fillRect/>
            </a:stretch>
          </p:blipFill>
          <p:spPr bwMode="auto">
            <a:xfrm>
              <a:off x="6995160" y="1961147"/>
              <a:ext cx="1371600" cy="1371600"/>
            </a:xfrm>
            <a:prstGeom prst="rect">
              <a:avLst/>
            </a:prstGeom>
            <a:noFill/>
          </p:spPr>
        </p:pic>
      </p:gr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6334" y="5596128"/>
            <a:ext cx="1191332" cy="1261872"/>
          </a:xfrm>
          <a:prstGeom prst="rect">
            <a:avLst/>
          </a:prstGeom>
        </p:spPr>
      </p:pic>
    </p:spTree>
    <p:extLst>
      <p:ext uri="{BB962C8B-B14F-4D97-AF65-F5344CB8AC3E}">
        <p14:creationId xmlns:p14="http://schemas.microsoft.com/office/powerpoint/2010/main" val="324359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sz="3600" b="1" dirty="0">
                <a:solidFill>
                  <a:srgbClr val="5C8F48"/>
                </a:solidFill>
                <a:cs typeface="Arial Black"/>
              </a:rPr>
              <a:t>Dress Code</a:t>
            </a:r>
          </a:p>
        </p:txBody>
      </p:sp>
      <p:sp>
        <p:nvSpPr>
          <p:cNvPr id="5" name="Content Placeholder 2"/>
          <p:cNvSpPr>
            <a:spLocks noGrp="1"/>
          </p:cNvSpPr>
          <p:nvPr>
            <p:ph sz="quarter" idx="1"/>
          </p:nvPr>
        </p:nvSpPr>
        <p:spPr>
          <a:xfrm>
            <a:off x="822961" y="2069842"/>
            <a:ext cx="6059976" cy="3061741"/>
          </a:xfrm>
        </p:spPr>
        <p:txBody>
          <a:bodyPr>
            <a:normAutofit fontScale="77500" lnSpcReduction="20000"/>
          </a:bodyPr>
          <a:lstStyle/>
          <a:p>
            <a:pPr marL="228600" indent="-228600">
              <a:lnSpc>
                <a:spcPct val="120000"/>
              </a:lnSpc>
              <a:buClr>
                <a:srgbClr val="5C8F48"/>
              </a:buClr>
              <a:buSzPct val="125000"/>
              <a:buFont typeface="Courier New" pitchFamily="49" charset="0"/>
              <a:buChar char="o"/>
            </a:pPr>
            <a:r>
              <a:rPr lang="en-US" sz="2400" dirty="0">
                <a:solidFill>
                  <a:schemeClr val="tx1">
                    <a:lumMod val="65000"/>
                    <a:lumOff val="35000"/>
                  </a:schemeClr>
                </a:solidFill>
                <a:latin typeface="+mj-lt"/>
                <a:cs typeface="Times" pitchFamily="18" charset="0"/>
              </a:rPr>
              <a:t>Masks are optional</a:t>
            </a:r>
          </a:p>
          <a:p>
            <a:pPr marL="228600" indent="-228600">
              <a:lnSpc>
                <a:spcPct val="120000"/>
              </a:lnSpc>
              <a:buClr>
                <a:srgbClr val="5C8F48"/>
              </a:buClr>
              <a:buSzPct val="125000"/>
              <a:buFont typeface="Courier New" pitchFamily="49" charset="0"/>
              <a:buChar char="o"/>
            </a:pPr>
            <a:r>
              <a:rPr lang="en-US" sz="2400" dirty="0">
                <a:solidFill>
                  <a:schemeClr val="tx1">
                    <a:lumMod val="65000"/>
                    <a:lumOff val="35000"/>
                  </a:schemeClr>
                </a:solidFill>
                <a:latin typeface="+mj-lt"/>
                <a:cs typeface="Times" pitchFamily="18" charset="0"/>
              </a:rPr>
              <a:t>Jeans are acceptable, but cannot be ripped</a:t>
            </a:r>
          </a:p>
          <a:p>
            <a:pPr marL="228600" indent="-228600">
              <a:lnSpc>
                <a:spcPct val="120000"/>
              </a:lnSpc>
              <a:buClr>
                <a:srgbClr val="5C8F48"/>
              </a:buClr>
              <a:buSzPct val="125000"/>
              <a:buFont typeface="Courier New" pitchFamily="49" charset="0"/>
              <a:buChar char="o"/>
            </a:pPr>
            <a:r>
              <a:rPr lang="en-US" sz="2400" dirty="0">
                <a:solidFill>
                  <a:schemeClr val="tx1">
                    <a:lumMod val="65000"/>
                    <a:lumOff val="35000"/>
                  </a:schemeClr>
                </a:solidFill>
                <a:latin typeface="+mj-lt"/>
                <a:cs typeface="Times" pitchFamily="18" charset="0"/>
              </a:rPr>
              <a:t>Skirts and short must not hit above the knee</a:t>
            </a:r>
          </a:p>
          <a:p>
            <a:pPr marL="228600" indent="-228600">
              <a:lnSpc>
                <a:spcPct val="120000"/>
              </a:lnSpc>
              <a:buClr>
                <a:srgbClr val="5C8F48"/>
              </a:buClr>
              <a:buSzPct val="125000"/>
              <a:buFont typeface="Courier New" pitchFamily="49" charset="0"/>
              <a:buChar char="o"/>
            </a:pPr>
            <a:r>
              <a:rPr lang="en-US" sz="2400" dirty="0">
                <a:solidFill>
                  <a:schemeClr val="tx1">
                    <a:lumMod val="65000"/>
                    <a:lumOff val="35000"/>
                  </a:schemeClr>
                </a:solidFill>
                <a:latin typeface="+mj-lt"/>
                <a:cs typeface="Times" pitchFamily="18" charset="0"/>
              </a:rPr>
              <a:t>No tank tops/shirts that expose any part of the abdomen</a:t>
            </a:r>
          </a:p>
          <a:p>
            <a:pPr marL="228600" indent="-228600">
              <a:lnSpc>
                <a:spcPct val="120000"/>
              </a:lnSpc>
              <a:buClr>
                <a:srgbClr val="5C8F48"/>
              </a:buClr>
              <a:buSzPct val="125000"/>
              <a:buFont typeface="Courier New" pitchFamily="49" charset="0"/>
              <a:buChar char="o"/>
            </a:pPr>
            <a:r>
              <a:rPr lang="en-US" sz="2400" dirty="0">
                <a:solidFill>
                  <a:schemeClr val="tx1">
                    <a:lumMod val="65000"/>
                    <a:lumOff val="35000"/>
                  </a:schemeClr>
                </a:solidFill>
                <a:latin typeface="+mj-lt"/>
                <a:cs typeface="Times" pitchFamily="18" charset="0"/>
              </a:rPr>
              <a:t>No clothing with school symbols or indication of clubs/activities</a:t>
            </a:r>
          </a:p>
          <a:p>
            <a:pPr marL="228600" indent="-228600">
              <a:lnSpc>
                <a:spcPct val="120000"/>
              </a:lnSpc>
              <a:buClr>
                <a:srgbClr val="5C8F48"/>
              </a:buClr>
              <a:buSzPct val="125000"/>
              <a:buFont typeface="Courier New" pitchFamily="49" charset="0"/>
              <a:buChar char="o"/>
            </a:pPr>
            <a:r>
              <a:rPr lang="en-US" sz="2400" dirty="0">
                <a:solidFill>
                  <a:schemeClr val="tx1">
                    <a:lumMod val="65000"/>
                    <a:lumOff val="35000"/>
                  </a:schemeClr>
                </a:solidFill>
                <a:latin typeface="+mj-lt"/>
                <a:cs typeface="Times" pitchFamily="18" charset="0"/>
              </a:rPr>
              <a:t>Closed toes shoes in the Kitchen</a:t>
            </a:r>
          </a:p>
        </p:txBody>
      </p:sp>
      <p:grpSp>
        <p:nvGrpSpPr>
          <p:cNvPr id="2" name="Group 1"/>
          <p:cNvGrpSpPr/>
          <p:nvPr/>
        </p:nvGrpSpPr>
        <p:grpSpPr>
          <a:xfrm>
            <a:off x="7081508" y="2134603"/>
            <a:ext cx="1321908" cy="3268309"/>
            <a:chOff x="7468495" y="2540635"/>
            <a:chExt cx="1321908" cy="3268309"/>
          </a:xfrm>
        </p:grpSpPr>
        <p:pic>
          <p:nvPicPr>
            <p:cNvPr id="15362" name="Picture 2" descr="http://images.clipartpanda.com/jeans-clipart-jeans-day-clipart-1.jpg"/>
            <p:cNvPicPr>
              <a:picLocks noChangeAspect="1" noChangeArrowheads="1"/>
            </p:cNvPicPr>
            <p:nvPr/>
          </p:nvPicPr>
          <p:blipFill>
            <a:blip r:embed="rId3"/>
            <a:srcRect/>
            <a:stretch>
              <a:fillRect/>
            </a:stretch>
          </p:blipFill>
          <p:spPr bwMode="auto">
            <a:xfrm>
              <a:off x="7667067" y="3819775"/>
              <a:ext cx="971851" cy="1989169"/>
            </a:xfrm>
            <a:prstGeom prst="rect">
              <a:avLst/>
            </a:prstGeom>
            <a:noFill/>
          </p:spPr>
        </p:pic>
        <p:grpSp>
          <p:nvGrpSpPr>
            <p:cNvPr id="9" name="Group 8"/>
            <p:cNvGrpSpPr/>
            <p:nvPr/>
          </p:nvGrpSpPr>
          <p:grpSpPr>
            <a:xfrm>
              <a:off x="7468495" y="2540635"/>
              <a:ext cx="1321908" cy="1429786"/>
              <a:chOff x="2765316" y="4253296"/>
              <a:chExt cx="1554435" cy="1727150"/>
            </a:xfrm>
          </p:grpSpPr>
          <p:pic>
            <p:nvPicPr>
              <p:cNvPr id="15364" name="Picture 4" descr="http://images.clipartpanda.com/t-shirt-clipart-t-shirt-shirt-clipart-2.png"/>
              <p:cNvPicPr>
                <a:picLocks noChangeAspect="1" noChangeArrowheads="1"/>
              </p:cNvPicPr>
              <p:nvPr/>
            </p:nvPicPr>
            <p:blipFill>
              <a:blip r:embed="rId4"/>
              <a:srcRect/>
              <a:stretch>
                <a:fillRect/>
              </a:stretch>
            </p:blipFill>
            <p:spPr bwMode="auto">
              <a:xfrm>
                <a:off x="2765316" y="4253296"/>
                <a:ext cx="1554435" cy="1727150"/>
              </a:xfrm>
              <a:prstGeom prst="rect">
                <a:avLst/>
              </a:prstGeom>
              <a:noFill/>
            </p:spPr>
          </p:pic>
          <p:pic>
            <p:nvPicPr>
              <p:cNvPr id="8" name="Picture 6" descr="C:\Documents and Settings\Allyson\My Documents\My Pictures\JOURNEYS no backtground.png"/>
              <p:cNvPicPr>
                <a:picLocks noChangeAspect="1" noChangeArrowheads="1"/>
              </p:cNvPicPr>
              <p:nvPr/>
            </p:nvPicPr>
            <p:blipFill>
              <a:blip r:embed="rId5"/>
              <a:srcRect/>
              <a:stretch>
                <a:fillRect/>
              </a:stretch>
            </p:blipFill>
            <p:spPr bwMode="auto">
              <a:xfrm>
                <a:off x="3325285" y="4733682"/>
                <a:ext cx="395378" cy="486104"/>
              </a:xfrm>
              <a:prstGeom prst="rect">
                <a:avLst/>
              </a:prstGeom>
              <a:noFill/>
            </p:spPr>
          </p:pic>
        </p:grpSp>
      </p:gr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6334" y="5596128"/>
            <a:ext cx="1191332" cy="1261872"/>
          </a:xfrm>
          <a:prstGeom prst="rect">
            <a:avLst/>
          </a:prstGeom>
        </p:spPr>
      </p:pic>
    </p:spTree>
    <p:extLst>
      <p:ext uri="{BB962C8B-B14F-4D97-AF65-F5344CB8AC3E}">
        <p14:creationId xmlns:p14="http://schemas.microsoft.com/office/powerpoint/2010/main" val="32681184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914400" y="731875"/>
            <a:ext cx="8229600" cy="956532"/>
          </a:xfrm>
        </p:spPr>
        <p:txBody>
          <a:bodyPr>
            <a:noAutofit/>
          </a:bodyPr>
          <a:lstStyle/>
          <a:p>
            <a:r>
              <a:rPr lang="en-US" sz="3600" b="1" dirty="0">
                <a:solidFill>
                  <a:srgbClr val="5C8F48"/>
                </a:solidFill>
                <a:cs typeface="Arial Black"/>
              </a:rPr>
              <a:t>Unsure of What to Do?</a:t>
            </a:r>
          </a:p>
        </p:txBody>
      </p:sp>
      <p:sp>
        <p:nvSpPr>
          <p:cNvPr id="5" name="Content Placeholder 2"/>
          <p:cNvSpPr>
            <a:spLocks noGrp="1"/>
          </p:cNvSpPr>
          <p:nvPr>
            <p:ph sz="quarter" idx="1"/>
          </p:nvPr>
        </p:nvSpPr>
        <p:spPr>
          <a:xfrm>
            <a:off x="977462" y="2017986"/>
            <a:ext cx="5080876" cy="3121573"/>
          </a:xfrm>
        </p:spPr>
        <p:txBody>
          <a:bodyPr>
            <a:noAutofit/>
          </a:bodyPr>
          <a:lstStyle/>
          <a:p>
            <a:pPr marL="0" indent="0" algn="ctr">
              <a:lnSpc>
                <a:spcPct val="120000"/>
              </a:lnSpc>
              <a:buNone/>
            </a:pPr>
            <a:r>
              <a:rPr lang="en-US" sz="2800" dirty="0">
                <a:solidFill>
                  <a:schemeClr val="tx1">
                    <a:lumMod val="65000"/>
                    <a:lumOff val="35000"/>
                  </a:schemeClr>
                </a:solidFill>
                <a:latin typeface="+mj-lt"/>
                <a:cs typeface="Times" pitchFamily="18" charset="0"/>
              </a:rPr>
              <a:t>If you find yourself in a situation that you are unsure of, go directly to the Site Director at PADS, or the Volunteer Coordinator at the HOPE Center.</a:t>
            </a:r>
          </a:p>
        </p:txBody>
      </p:sp>
      <p:pic>
        <p:nvPicPr>
          <p:cNvPr id="7171" name="Picture 3" descr="C:\Documents and Settings\Allyson\Local Settings\Temporary Internet Files\Content.IE5\07MJYRWH\5471047557_4dc13f5376[1].jpg"/>
          <p:cNvPicPr>
            <a:picLocks noChangeAspect="1" noChangeArrowheads="1"/>
          </p:cNvPicPr>
          <p:nvPr/>
        </p:nvPicPr>
        <p:blipFill>
          <a:blip r:embed="rId3"/>
          <a:srcRect l="17811" r="21159"/>
          <a:stretch>
            <a:fillRect/>
          </a:stretch>
        </p:blipFill>
        <p:spPr bwMode="auto">
          <a:xfrm>
            <a:off x="6432962" y="2135739"/>
            <a:ext cx="1761358" cy="2886066"/>
          </a:xfrm>
          <a:prstGeom prst="rect">
            <a:avLst/>
          </a:prstGeom>
          <a:noFill/>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6334" y="5596128"/>
            <a:ext cx="1191332" cy="1261872"/>
          </a:xfrm>
          <a:prstGeom prst="rect">
            <a:avLst/>
          </a:prstGeom>
        </p:spPr>
      </p:pic>
    </p:spTree>
    <p:extLst>
      <p:ext uri="{BB962C8B-B14F-4D97-AF65-F5344CB8AC3E}">
        <p14:creationId xmlns:p14="http://schemas.microsoft.com/office/powerpoint/2010/main" val="27118423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solidFill>
                  <a:srgbClr val="5C8F48"/>
                </a:solidFill>
              </a:rPr>
              <a:t>Youth Volunteer Opportunities</a:t>
            </a:r>
            <a:endParaRPr lang="en-US" sz="1800" b="1" dirty="0">
              <a:solidFill>
                <a:srgbClr val="FF0000"/>
              </a:solidFill>
            </a:endParaRPr>
          </a:p>
        </p:txBody>
      </p:sp>
      <p:sp>
        <p:nvSpPr>
          <p:cNvPr id="3" name="Content Placeholder 2"/>
          <p:cNvSpPr>
            <a:spLocks noGrp="1"/>
          </p:cNvSpPr>
          <p:nvPr>
            <p:ph sz="quarter" idx="1"/>
          </p:nvPr>
        </p:nvSpPr>
        <p:spPr>
          <a:xfrm>
            <a:off x="822960" y="2064470"/>
            <a:ext cx="3787911" cy="3372643"/>
          </a:xfrm>
        </p:spPr>
        <p:txBody>
          <a:bodyPr>
            <a:normAutofit/>
          </a:bodyPr>
          <a:lstStyle/>
          <a:p>
            <a:pPr algn="ctr"/>
            <a:r>
              <a:rPr lang="en-US" dirty="0">
                <a:latin typeface="+mj-lt"/>
              </a:rPr>
              <a:t>Below 7</a:t>
            </a:r>
            <a:r>
              <a:rPr lang="en-US" baseline="30000" dirty="0">
                <a:latin typeface="+mj-lt"/>
              </a:rPr>
              <a:t>th</a:t>
            </a:r>
            <a:r>
              <a:rPr lang="en-US" dirty="0">
                <a:latin typeface="+mj-lt"/>
              </a:rPr>
              <a:t> grade may volunteer when clients/guests are </a:t>
            </a:r>
            <a:r>
              <a:rPr lang="en-US" b="1" u="sng" dirty="0">
                <a:latin typeface="+mj-lt"/>
              </a:rPr>
              <a:t>not</a:t>
            </a:r>
            <a:r>
              <a:rPr lang="en-US" dirty="0">
                <a:latin typeface="+mj-lt"/>
              </a:rPr>
              <a:t> present</a:t>
            </a:r>
          </a:p>
          <a:p>
            <a:pPr algn="ctr"/>
            <a:endParaRPr lang="en-US" sz="900" dirty="0">
              <a:latin typeface="+mj-lt"/>
            </a:endParaRPr>
          </a:p>
          <a:p>
            <a:pPr algn="ctr"/>
            <a:r>
              <a:rPr lang="en-US" dirty="0">
                <a:latin typeface="+mj-lt"/>
              </a:rPr>
              <a:t>7</a:t>
            </a:r>
            <a:r>
              <a:rPr lang="en-US" baseline="30000" dirty="0">
                <a:latin typeface="+mj-lt"/>
              </a:rPr>
              <a:t>th</a:t>
            </a:r>
            <a:r>
              <a:rPr lang="en-US" dirty="0">
                <a:latin typeface="+mj-lt"/>
              </a:rPr>
              <a:t> – 9</a:t>
            </a:r>
            <a:r>
              <a:rPr lang="en-US" baseline="30000" dirty="0">
                <a:latin typeface="+mj-lt"/>
              </a:rPr>
              <a:t>th</a:t>
            </a:r>
            <a:r>
              <a:rPr lang="en-US" dirty="0">
                <a:latin typeface="+mj-lt"/>
              </a:rPr>
              <a:t> may volunteer when guests </a:t>
            </a:r>
            <a:r>
              <a:rPr lang="en-US" b="1" u="sng" dirty="0">
                <a:latin typeface="+mj-lt"/>
              </a:rPr>
              <a:t>are</a:t>
            </a:r>
            <a:r>
              <a:rPr lang="en-US" dirty="0">
                <a:latin typeface="+mj-lt"/>
              </a:rPr>
              <a:t> present with a parent or guardian</a:t>
            </a:r>
          </a:p>
          <a:p>
            <a:pPr algn="ctr"/>
            <a:endParaRPr lang="en-US" sz="1000" dirty="0">
              <a:latin typeface="+mj-lt"/>
            </a:endParaRPr>
          </a:p>
          <a:p>
            <a:pPr algn="ctr"/>
            <a:r>
              <a:rPr lang="en-US" dirty="0">
                <a:latin typeface="+mj-lt"/>
              </a:rPr>
              <a:t>10</a:t>
            </a:r>
            <a:r>
              <a:rPr lang="en-US" baseline="30000" dirty="0">
                <a:latin typeface="+mj-lt"/>
              </a:rPr>
              <a:t>th</a:t>
            </a:r>
            <a:r>
              <a:rPr lang="en-US" dirty="0">
                <a:latin typeface="+mj-lt"/>
              </a:rPr>
              <a:t> – 12</a:t>
            </a:r>
            <a:r>
              <a:rPr lang="en-US" baseline="30000" dirty="0">
                <a:latin typeface="+mj-lt"/>
              </a:rPr>
              <a:t>th</a:t>
            </a:r>
            <a:r>
              <a:rPr lang="en-US" dirty="0">
                <a:latin typeface="+mj-lt"/>
              </a:rPr>
              <a:t> may volunteer when guests </a:t>
            </a:r>
            <a:r>
              <a:rPr lang="en-US" b="1" u="sng" dirty="0">
                <a:latin typeface="+mj-lt"/>
              </a:rPr>
              <a:t>are</a:t>
            </a:r>
            <a:r>
              <a:rPr lang="en-US" dirty="0">
                <a:latin typeface="+mj-lt"/>
              </a:rPr>
              <a:t> present but must work side by side with an adult volunteer</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292762" y="2163652"/>
            <a:ext cx="3066533" cy="2299900"/>
          </a:xfrm>
          <a:prstGeom prst="rect">
            <a:avLst/>
          </a:prstGeom>
          <a:noFill/>
        </p:spPr>
      </p:pic>
      <p:sp>
        <p:nvSpPr>
          <p:cNvPr id="7" name="TextBox 6"/>
          <p:cNvSpPr txBox="1"/>
          <p:nvPr/>
        </p:nvSpPr>
        <p:spPr>
          <a:xfrm>
            <a:off x="5142348" y="4592339"/>
            <a:ext cx="3265942" cy="769441"/>
          </a:xfrm>
          <a:prstGeom prst="rect">
            <a:avLst/>
          </a:prstGeom>
          <a:noFill/>
        </p:spPr>
        <p:txBody>
          <a:bodyPr wrap="square" rtlCol="0">
            <a:spAutoFit/>
          </a:bodyPr>
          <a:lstStyle/>
          <a:p>
            <a:pPr algn="ctr"/>
            <a:r>
              <a:rPr lang="en-US" sz="2000" i="1" dirty="0">
                <a:solidFill>
                  <a:srgbClr val="5C8F48"/>
                </a:solidFill>
                <a:latin typeface="+mj-lt"/>
              </a:rPr>
              <a:t>Additional form must be filled out for all </a:t>
            </a:r>
            <a:r>
              <a:rPr lang="en-US" sz="2400" i="1" dirty="0">
                <a:solidFill>
                  <a:srgbClr val="5C8F48"/>
                </a:solidFill>
                <a:latin typeface="+mj-lt"/>
              </a:rPr>
              <a:t>youth</a:t>
            </a:r>
            <a:r>
              <a:rPr lang="en-US" sz="2000" i="1" dirty="0">
                <a:solidFill>
                  <a:srgbClr val="5C8F48"/>
                </a:solidFill>
                <a:latin typeface="+mj-lt"/>
              </a:rPr>
              <a:t> volunteers.</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6334" y="5596128"/>
            <a:ext cx="1191332" cy="1261872"/>
          </a:xfrm>
          <a:prstGeom prst="rect">
            <a:avLst/>
          </a:prstGeom>
        </p:spPr>
      </p:pic>
    </p:spTree>
    <p:extLst>
      <p:ext uri="{BB962C8B-B14F-4D97-AF65-F5344CB8AC3E}">
        <p14:creationId xmlns:p14="http://schemas.microsoft.com/office/powerpoint/2010/main" val="20695944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FE42A-52F9-934B-CC77-C7BC4313271D}"/>
              </a:ext>
            </a:extLst>
          </p:cNvPr>
          <p:cNvSpPr>
            <a:spLocks noGrp="1"/>
          </p:cNvSpPr>
          <p:nvPr>
            <p:ph type="title"/>
          </p:nvPr>
        </p:nvSpPr>
        <p:spPr/>
        <p:txBody>
          <a:bodyPr/>
          <a:lstStyle/>
          <a:p>
            <a:r>
              <a:rPr lang="en-US" sz="4800" b="1" dirty="0">
                <a:solidFill>
                  <a:srgbClr val="5C8F48"/>
                </a:solidFill>
                <a:ea typeface="Arial Black" pitchFamily="34" charset="0"/>
                <a:cs typeface="Arial Black" pitchFamily="34" charset="0"/>
              </a:rPr>
              <a:t>COVID – 19 Policy at PADS Highlights</a:t>
            </a:r>
            <a:endParaRPr lang="en-US" dirty="0"/>
          </a:p>
        </p:txBody>
      </p:sp>
      <p:sp>
        <p:nvSpPr>
          <p:cNvPr id="3" name="Content Placeholder 2">
            <a:extLst>
              <a:ext uri="{FF2B5EF4-FFF2-40B4-BE49-F238E27FC236}">
                <a16:creationId xmlns:a16="http://schemas.microsoft.com/office/drawing/2014/main" id="{413722C7-6DAD-C002-AFE6-34380FBE4D36}"/>
              </a:ext>
            </a:extLst>
          </p:cNvPr>
          <p:cNvSpPr>
            <a:spLocks noGrp="1"/>
          </p:cNvSpPr>
          <p:nvPr>
            <p:ph idx="1"/>
          </p:nvPr>
        </p:nvSpPr>
        <p:spPr/>
        <p:txBody>
          <a:bodyPr>
            <a:normAutofit/>
          </a:bodyPr>
          <a:lstStyle/>
          <a:p>
            <a:pPr>
              <a:buFont typeface="Arial" panose="020B0604020202020204" pitchFamily="34" charset="0"/>
              <a:buChar char="•"/>
            </a:pPr>
            <a:r>
              <a:rPr lang="en-US" b="0" i="0" dirty="0">
                <a:solidFill>
                  <a:schemeClr val="tx1"/>
                </a:solidFill>
                <a:effectLst/>
              </a:rPr>
              <a:t>JOURNEYS RECOMMENDS STRONGLY, but does not require at this time, volunteers taking part in the PADS program be vaccinated to current CDC guidelines and be willing to offer proof of vaccination to Site Director(s) if requested. </a:t>
            </a:r>
          </a:p>
          <a:p>
            <a:pPr>
              <a:buFont typeface="Arial" panose="020B0604020202020204" pitchFamily="34" charset="0"/>
              <a:buChar char="•"/>
            </a:pPr>
            <a:r>
              <a:rPr lang="en-US" b="0" i="0" dirty="0">
                <a:solidFill>
                  <a:schemeClr val="tx1"/>
                </a:solidFill>
                <a:effectLst/>
              </a:rPr>
              <a:t>Tests should only be administered to clients/guests displaying COVID symptoms during the check-in process. Clients with a positive tes</a:t>
            </a:r>
            <a:r>
              <a:rPr lang="en-US" dirty="0">
                <a:solidFill>
                  <a:schemeClr val="tx1"/>
                </a:solidFill>
              </a:rPr>
              <a:t>t should be told that they cannot stay and should be offered emergency medical services if they are interested. </a:t>
            </a:r>
          </a:p>
          <a:p>
            <a:pPr>
              <a:buFont typeface="Arial" panose="020B0604020202020204" pitchFamily="34" charset="0"/>
              <a:buChar char="•"/>
            </a:pPr>
            <a:r>
              <a:rPr lang="en-US" b="0" i="0" dirty="0">
                <a:solidFill>
                  <a:schemeClr val="tx1"/>
                </a:solidFill>
                <a:effectLst/>
              </a:rPr>
              <a:t>Sleeping pads are to be placed 18 to 24 inches apart with clients sleeping alternating head-to-toe whenever possible</a:t>
            </a:r>
          </a:p>
          <a:p>
            <a:pPr>
              <a:buFont typeface="Arial" panose="020B0604020202020204" pitchFamily="34" charset="0"/>
              <a:buChar char="•"/>
            </a:pPr>
            <a:r>
              <a:rPr lang="en-US" dirty="0">
                <a:solidFill>
                  <a:schemeClr val="tx1"/>
                </a:solidFill>
              </a:rPr>
              <a:t>Please avoid a “buffet style” meal service and rather serve one by one</a:t>
            </a:r>
          </a:p>
        </p:txBody>
      </p:sp>
    </p:spTree>
    <p:extLst>
      <p:ext uri="{BB962C8B-B14F-4D97-AF65-F5344CB8AC3E}">
        <p14:creationId xmlns:p14="http://schemas.microsoft.com/office/powerpoint/2010/main" val="36997575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1B990-460C-42D5-A2AB-D8AB6EB7D938}"/>
              </a:ext>
            </a:extLst>
          </p:cNvPr>
          <p:cNvSpPr>
            <a:spLocks noGrp="1"/>
          </p:cNvSpPr>
          <p:nvPr>
            <p:ph type="title"/>
          </p:nvPr>
        </p:nvSpPr>
        <p:spPr/>
        <p:txBody>
          <a:bodyPr>
            <a:normAutofit/>
          </a:bodyPr>
          <a:lstStyle/>
          <a:p>
            <a:r>
              <a:rPr lang="en-US" sz="3600" b="1" dirty="0">
                <a:solidFill>
                  <a:srgbClr val="5C8F48"/>
                </a:solidFill>
              </a:rPr>
              <a:t>COVID-19 Policies and Procedures</a:t>
            </a:r>
          </a:p>
        </p:txBody>
      </p:sp>
      <p:sp>
        <p:nvSpPr>
          <p:cNvPr id="3" name="Content Placeholder 2">
            <a:extLst>
              <a:ext uri="{FF2B5EF4-FFF2-40B4-BE49-F238E27FC236}">
                <a16:creationId xmlns:a16="http://schemas.microsoft.com/office/drawing/2014/main" id="{5DDDB31B-6962-425A-9267-C24E9E79E35A}"/>
              </a:ext>
            </a:extLst>
          </p:cNvPr>
          <p:cNvSpPr>
            <a:spLocks noGrp="1"/>
          </p:cNvSpPr>
          <p:nvPr>
            <p:ph idx="1"/>
          </p:nvPr>
        </p:nvSpPr>
        <p:spPr>
          <a:xfrm>
            <a:off x="822960" y="1814339"/>
            <a:ext cx="7745046" cy="4329035"/>
          </a:xfrm>
        </p:spPr>
        <p:txBody>
          <a:bodyPr>
            <a:noAutofit/>
          </a:bodyPr>
          <a:lstStyle/>
          <a:p>
            <a:pPr marL="0" indent="0">
              <a:buClr>
                <a:srgbClr val="5C8F48"/>
              </a:buClr>
              <a:buNone/>
            </a:pPr>
            <a:r>
              <a:rPr lang="en-US" b="1" dirty="0"/>
              <a:t>Delivery Volunteers</a:t>
            </a:r>
          </a:p>
          <a:p>
            <a:pPr>
              <a:spcBef>
                <a:spcPts val="0"/>
              </a:spcBef>
              <a:spcAft>
                <a:spcPts val="0"/>
              </a:spcAft>
            </a:pPr>
            <a:endParaRPr lang="en-US" sz="1400" dirty="0"/>
          </a:p>
          <a:p>
            <a:pPr>
              <a:spcBef>
                <a:spcPts val="0"/>
              </a:spcBef>
              <a:spcAft>
                <a:spcPts val="0"/>
              </a:spcAft>
              <a:buClr>
                <a:srgbClr val="5C8F48"/>
              </a:buClr>
              <a:buFont typeface="Courier New" panose="02070309020205020404" pitchFamily="49" charset="0"/>
              <a:buChar char="o"/>
            </a:pPr>
            <a:r>
              <a:rPr lang="en-US" sz="1600" dirty="0"/>
              <a:t> Food packaging needs to stay closed and intact. It should only be opened by the person it is being delivered to. </a:t>
            </a:r>
          </a:p>
          <a:p>
            <a:pPr marL="0" indent="0">
              <a:spcBef>
                <a:spcPts val="0"/>
              </a:spcBef>
              <a:spcAft>
                <a:spcPts val="0"/>
              </a:spcAft>
              <a:buClr>
                <a:srgbClr val="5C8F48"/>
              </a:buClr>
              <a:buNone/>
            </a:pPr>
            <a:endParaRPr lang="en-US" sz="1600" dirty="0"/>
          </a:p>
          <a:p>
            <a:pPr>
              <a:spcBef>
                <a:spcPts val="0"/>
              </a:spcBef>
              <a:spcAft>
                <a:spcPts val="0"/>
              </a:spcAft>
              <a:buClr>
                <a:srgbClr val="5C8F48"/>
              </a:buClr>
              <a:buFont typeface="Courier New" panose="02070309020205020404" pitchFamily="49" charset="0"/>
              <a:buChar char="o"/>
            </a:pPr>
            <a:r>
              <a:rPr lang="en-US" sz="1600" dirty="0"/>
              <a:t> Gloves must be worn at ALL times. </a:t>
            </a:r>
          </a:p>
          <a:p>
            <a:pPr marL="0" indent="0">
              <a:spcBef>
                <a:spcPts val="0"/>
              </a:spcBef>
              <a:spcAft>
                <a:spcPts val="0"/>
              </a:spcAft>
              <a:buClr>
                <a:srgbClr val="5C8F48"/>
              </a:buClr>
              <a:buNone/>
            </a:pPr>
            <a:endParaRPr lang="en-US" sz="1600" dirty="0"/>
          </a:p>
          <a:p>
            <a:pPr>
              <a:spcBef>
                <a:spcPts val="0"/>
              </a:spcBef>
              <a:spcAft>
                <a:spcPts val="0"/>
              </a:spcAft>
              <a:buClr>
                <a:srgbClr val="5C8F48"/>
              </a:buClr>
              <a:buFont typeface="Courier New" panose="02070309020205020404" pitchFamily="49" charset="0"/>
              <a:buChar char="o"/>
            </a:pPr>
            <a:r>
              <a:rPr lang="en-US" sz="1600" dirty="0"/>
              <a:t> Reduce the surfaces that you touch with your hands. (door handles, light switches, etc.) </a:t>
            </a:r>
          </a:p>
          <a:p>
            <a:pPr marL="0" indent="0">
              <a:spcBef>
                <a:spcPts val="0"/>
              </a:spcBef>
              <a:spcAft>
                <a:spcPts val="0"/>
              </a:spcAft>
              <a:buClr>
                <a:srgbClr val="5C8F48"/>
              </a:buClr>
              <a:buNone/>
            </a:pPr>
            <a:endParaRPr lang="en-US" sz="1600" dirty="0"/>
          </a:p>
          <a:p>
            <a:pPr>
              <a:spcBef>
                <a:spcPts val="0"/>
              </a:spcBef>
              <a:spcAft>
                <a:spcPts val="0"/>
              </a:spcAft>
              <a:buClr>
                <a:srgbClr val="5C8F48"/>
              </a:buClr>
              <a:buFont typeface="Courier New" panose="02070309020205020404" pitchFamily="49" charset="0"/>
              <a:buChar char="o"/>
            </a:pPr>
            <a:r>
              <a:rPr lang="en-US" sz="1600" dirty="0"/>
              <a:t> Single use items should be disposed of after one use. </a:t>
            </a:r>
          </a:p>
          <a:p>
            <a:pPr>
              <a:spcBef>
                <a:spcPts val="0"/>
              </a:spcBef>
              <a:spcAft>
                <a:spcPts val="0"/>
              </a:spcAft>
              <a:buClr>
                <a:srgbClr val="5C8F48"/>
              </a:buClr>
              <a:buFont typeface="Courier New" panose="02070309020205020404" pitchFamily="49" charset="0"/>
              <a:buChar char="o"/>
            </a:pPr>
            <a:endParaRPr lang="en-US" sz="1600" dirty="0"/>
          </a:p>
          <a:p>
            <a:pPr>
              <a:spcBef>
                <a:spcPts val="0"/>
              </a:spcBef>
              <a:spcAft>
                <a:spcPts val="0"/>
              </a:spcAft>
              <a:buClr>
                <a:srgbClr val="5C8F48"/>
              </a:buClr>
              <a:buFont typeface="Courier New" panose="02070309020205020404" pitchFamily="49" charset="0"/>
              <a:buChar char="o"/>
            </a:pPr>
            <a:r>
              <a:rPr lang="en-US" sz="1600" dirty="0"/>
              <a:t>COVID policies are </a:t>
            </a:r>
            <a:r>
              <a:rPr lang="en-US" sz="1600" b="1" u="sng" dirty="0"/>
              <a:t>subject to change</a:t>
            </a:r>
            <a:r>
              <a:rPr lang="en-US" sz="1600" dirty="0"/>
              <a:t> as CDC requirements change, and will be relayed to PADS sites by Shelter and Housing Manager</a:t>
            </a:r>
          </a:p>
          <a:p>
            <a:pPr>
              <a:spcBef>
                <a:spcPts val="0"/>
              </a:spcBef>
              <a:spcAft>
                <a:spcPts val="0"/>
              </a:spcAft>
              <a:buClr>
                <a:srgbClr val="5C8F48"/>
              </a:buClr>
              <a:buFont typeface="Courier New" panose="02070309020205020404" pitchFamily="49" charset="0"/>
              <a:buChar char="o"/>
            </a:pPr>
            <a:endParaRPr lang="en-US" sz="1600" dirty="0"/>
          </a:p>
          <a:p>
            <a:endParaRPr lang="en-US" sz="1600" dirty="0"/>
          </a:p>
        </p:txBody>
      </p:sp>
    </p:spTree>
    <p:extLst>
      <p:ext uri="{BB962C8B-B14F-4D97-AF65-F5344CB8AC3E}">
        <p14:creationId xmlns:p14="http://schemas.microsoft.com/office/powerpoint/2010/main" val="23046287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1B990-460C-42D5-A2AB-D8AB6EB7D938}"/>
              </a:ext>
            </a:extLst>
          </p:cNvPr>
          <p:cNvSpPr>
            <a:spLocks noGrp="1"/>
          </p:cNvSpPr>
          <p:nvPr>
            <p:ph type="title"/>
          </p:nvPr>
        </p:nvSpPr>
        <p:spPr/>
        <p:txBody>
          <a:bodyPr>
            <a:normAutofit/>
          </a:bodyPr>
          <a:lstStyle/>
          <a:p>
            <a:r>
              <a:rPr lang="en-US" sz="3600" b="1" dirty="0">
                <a:solidFill>
                  <a:srgbClr val="5C8F48"/>
                </a:solidFill>
              </a:rPr>
              <a:t>COVID-19 Policies and Procedures</a:t>
            </a:r>
          </a:p>
        </p:txBody>
      </p:sp>
      <p:sp>
        <p:nvSpPr>
          <p:cNvPr id="3" name="Content Placeholder 2">
            <a:extLst>
              <a:ext uri="{FF2B5EF4-FFF2-40B4-BE49-F238E27FC236}">
                <a16:creationId xmlns:a16="http://schemas.microsoft.com/office/drawing/2014/main" id="{5DDDB31B-6962-425A-9267-C24E9E79E35A}"/>
              </a:ext>
            </a:extLst>
          </p:cNvPr>
          <p:cNvSpPr>
            <a:spLocks noGrp="1"/>
          </p:cNvSpPr>
          <p:nvPr>
            <p:ph idx="1"/>
          </p:nvPr>
        </p:nvSpPr>
        <p:spPr>
          <a:xfrm>
            <a:off x="822960" y="1814339"/>
            <a:ext cx="7745046" cy="4329035"/>
          </a:xfrm>
        </p:spPr>
        <p:txBody>
          <a:bodyPr>
            <a:noAutofit/>
          </a:bodyPr>
          <a:lstStyle/>
          <a:p>
            <a:pPr>
              <a:spcBef>
                <a:spcPts val="0"/>
              </a:spcBef>
              <a:spcAft>
                <a:spcPts val="0"/>
              </a:spcAft>
            </a:pPr>
            <a:r>
              <a:rPr lang="en-US" b="1" dirty="0"/>
              <a:t>CDC Guidelines </a:t>
            </a:r>
          </a:p>
          <a:p>
            <a:pPr>
              <a:spcBef>
                <a:spcPts val="0"/>
              </a:spcBef>
              <a:spcAft>
                <a:spcPts val="0"/>
              </a:spcAft>
            </a:pPr>
            <a:endParaRPr lang="en-US" dirty="0"/>
          </a:p>
          <a:p>
            <a:pPr>
              <a:spcBef>
                <a:spcPts val="0"/>
              </a:spcBef>
              <a:spcAft>
                <a:spcPts val="0"/>
              </a:spcAft>
              <a:buClr>
                <a:srgbClr val="5C8F48"/>
              </a:buClr>
              <a:buFont typeface="Courier New" panose="02070309020205020404" pitchFamily="49" charset="0"/>
              <a:buChar char="o"/>
            </a:pPr>
            <a:r>
              <a:rPr lang="en-US" sz="1600" dirty="0"/>
              <a:t> Avoid close contact with people who are sick. </a:t>
            </a:r>
          </a:p>
          <a:p>
            <a:pPr marL="0" indent="0">
              <a:spcBef>
                <a:spcPts val="0"/>
              </a:spcBef>
              <a:spcAft>
                <a:spcPts val="0"/>
              </a:spcAft>
              <a:buClr>
                <a:srgbClr val="5C8F48"/>
              </a:buClr>
              <a:buNone/>
            </a:pPr>
            <a:endParaRPr lang="en-US" sz="1600" dirty="0"/>
          </a:p>
          <a:p>
            <a:pPr>
              <a:spcBef>
                <a:spcPts val="0"/>
              </a:spcBef>
              <a:spcAft>
                <a:spcPts val="0"/>
              </a:spcAft>
              <a:buClr>
                <a:srgbClr val="5C8F48"/>
              </a:buClr>
              <a:buFont typeface="Courier New" panose="02070309020205020404" pitchFamily="49" charset="0"/>
              <a:buChar char="o"/>
            </a:pPr>
            <a:r>
              <a:rPr lang="en-US" sz="1600" dirty="0"/>
              <a:t> Avoid touching your eyes, nose, and mouth. </a:t>
            </a:r>
          </a:p>
          <a:p>
            <a:pPr marL="0" indent="0">
              <a:spcBef>
                <a:spcPts val="0"/>
              </a:spcBef>
              <a:spcAft>
                <a:spcPts val="0"/>
              </a:spcAft>
              <a:buClr>
                <a:srgbClr val="5C8F48"/>
              </a:buClr>
              <a:buNone/>
            </a:pPr>
            <a:endParaRPr lang="en-US" sz="1600" dirty="0"/>
          </a:p>
          <a:p>
            <a:pPr>
              <a:spcBef>
                <a:spcPts val="0"/>
              </a:spcBef>
              <a:spcAft>
                <a:spcPts val="0"/>
              </a:spcAft>
              <a:buClr>
                <a:srgbClr val="5C8F48"/>
              </a:buClr>
              <a:buFont typeface="Courier New" panose="02070309020205020404" pitchFamily="49" charset="0"/>
              <a:buChar char="o"/>
            </a:pPr>
            <a:r>
              <a:rPr lang="en-US" sz="1600" dirty="0"/>
              <a:t> Stay home when you are sick.</a:t>
            </a:r>
          </a:p>
          <a:p>
            <a:pPr marL="0" indent="0">
              <a:spcBef>
                <a:spcPts val="0"/>
              </a:spcBef>
              <a:spcAft>
                <a:spcPts val="0"/>
              </a:spcAft>
              <a:buClr>
                <a:srgbClr val="5C8F48"/>
              </a:buClr>
              <a:buNone/>
            </a:pPr>
            <a:endParaRPr lang="en-US" sz="1600" dirty="0"/>
          </a:p>
          <a:p>
            <a:pPr>
              <a:spcBef>
                <a:spcPts val="0"/>
              </a:spcBef>
              <a:spcAft>
                <a:spcPts val="0"/>
              </a:spcAft>
              <a:buClr>
                <a:srgbClr val="5C8F48"/>
              </a:buClr>
              <a:buFont typeface="Courier New" panose="02070309020205020404" pitchFamily="49" charset="0"/>
              <a:buChar char="o"/>
            </a:pPr>
            <a:r>
              <a:rPr lang="en-US" sz="1600" dirty="0"/>
              <a:t> Cover your cough or sneeze with a tissue, then throw the tissue in the trash. </a:t>
            </a:r>
          </a:p>
          <a:p>
            <a:pPr marL="0" indent="0">
              <a:spcBef>
                <a:spcPts val="0"/>
              </a:spcBef>
              <a:spcAft>
                <a:spcPts val="0"/>
              </a:spcAft>
              <a:buClr>
                <a:srgbClr val="5C8F48"/>
              </a:buClr>
              <a:buNone/>
            </a:pPr>
            <a:endParaRPr lang="en-US" sz="1600" dirty="0"/>
          </a:p>
          <a:p>
            <a:pPr>
              <a:spcBef>
                <a:spcPts val="0"/>
              </a:spcBef>
              <a:spcAft>
                <a:spcPts val="0"/>
              </a:spcAft>
              <a:buClr>
                <a:srgbClr val="5C8F48"/>
              </a:buClr>
              <a:buFont typeface="Courier New" panose="02070309020205020404" pitchFamily="49" charset="0"/>
              <a:buChar char="o"/>
            </a:pPr>
            <a:r>
              <a:rPr lang="en-US" sz="1600" dirty="0"/>
              <a:t> Wash your hands often with soap and water for at least 20 seconds, especially after going to the bathroom; before eating; and after blowing your nose, coughing, or sneezing. If soap and water are not readily available, use an alcohol-based hand sanitizer with at least 60% alcohol. Always wash hands with soap and water if hands are visibly dirty.</a:t>
            </a:r>
          </a:p>
          <a:p>
            <a:pPr algn="ctr">
              <a:spcBef>
                <a:spcPts val="0"/>
              </a:spcBef>
              <a:spcAft>
                <a:spcPts val="0"/>
              </a:spcAft>
              <a:buClr>
                <a:srgbClr val="5C8F48"/>
              </a:buClr>
              <a:buFont typeface="Courier New" panose="02070309020205020404" pitchFamily="49" charset="0"/>
              <a:buChar char="o"/>
            </a:pPr>
            <a:endParaRPr lang="en-US" sz="1600" dirty="0"/>
          </a:p>
          <a:p>
            <a:pPr marL="0" indent="0" algn="ctr">
              <a:spcBef>
                <a:spcPts val="0"/>
              </a:spcBef>
              <a:spcAft>
                <a:spcPts val="0"/>
              </a:spcAft>
              <a:buClr>
                <a:srgbClr val="5C8F48"/>
              </a:buClr>
              <a:buNone/>
            </a:pPr>
            <a:r>
              <a:rPr lang="en-US" sz="1600" b="1" dirty="0"/>
              <a:t>Volunteers commit to NOT show up to volunteer if they feel any symptoms of a new illness. Volunteers also commit to notify the Volunteer Coordinator of any suspected or confirmed coronavirus diagnoses in themselves or their close contacts, to assist the agency in coordinating contract tracing and medical care for vulnerable individuals.</a:t>
            </a:r>
          </a:p>
          <a:p>
            <a:endParaRPr lang="en-US" sz="1600" dirty="0"/>
          </a:p>
        </p:txBody>
      </p:sp>
    </p:spTree>
    <p:extLst>
      <p:ext uri="{BB962C8B-B14F-4D97-AF65-F5344CB8AC3E}">
        <p14:creationId xmlns:p14="http://schemas.microsoft.com/office/powerpoint/2010/main" val="40863356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sz="3600" b="1" dirty="0">
                <a:solidFill>
                  <a:srgbClr val="5C8F48"/>
                </a:solidFill>
                <a:cs typeface="Arial Black"/>
              </a:rPr>
              <a:t>Service Area</a:t>
            </a:r>
          </a:p>
        </p:txBody>
      </p: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02907" y="1949673"/>
            <a:ext cx="7463853" cy="3365425"/>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2341" y="5596128"/>
            <a:ext cx="1191332" cy="1261872"/>
          </a:xfrm>
          <a:prstGeom prst="rect">
            <a:avLst/>
          </a:prstGeom>
        </p:spPr>
      </p:pic>
    </p:spTree>
    <p:extLst>
      <p:ext uri="{BB962C8B-B14F-4D97-AF65-F5344CB8AC3E}">
        <p14:creationId xmlns:p14="http://schemas.microsoft.com/office/powerpoint/2010/main" val="1644506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919480" y="962317"/>
            <a:ext cx="8505963" cy="654867"/>
          </a:xfrm>
        </p:spPr>
        <p:txBody>
          <a:bodyPr>
            <a:noAutofit/>
          </a:bodyPr>
          <a:lstStyle/>
          <a:p>
            <a:r>
              <a:rPr lang="en-US" sz="3600" b="1" dirty="0">
                <a:solidFill>
                  <a:srgbClr val="5C8F48"/>
                </a:solidFill>
                <a:cs typeface="Arial Black"/>
              </a:rPr>
              <a:t>Special Events &amp; Group Volunteering</a:t>
            </a:r>
          </a:p>
        </p:txBody>
      </p:sp>
      <p:sp>
        <p:nvSpPr>
          <p:cNvPr id="5" name="Content Placeholder 2"/>
          <p:cNvSpPr>
            <a:spLocks noGrp="1"/>
          </p:cNvSpPr>
          <p:nvPr>
            <p:ph sz="quarter" idx="1"/>
          </p:nvPr>
        </p:nvSpPr>
        <p:spPr>
          <a:xfrm>
            <a:off x="756238" y="1857659"/>
            <a:ext cx="3393427" cy="1884304"/>
          </a:xfrm>
        </p:spPr>
        <p:txBody>
          <a:bodyPr>
            <a:noAutofit/>
          </a:bodyPr>
          <a:lstStyle/>
          <a:p>
            <a:pPr marL="0" indent="0" algn="ctr">
              <a:lnSpc>
                <a:spcPct val="120000"/>
              </a:lnSpc>
              <a:spcBef>
                <a:spcPts val="0"/>
              </a:spcBef>
              <a:spcAft>
                <a:spcPts val="0"/>
              </a:spcAft>
              <a:buNone/>
            </a:pPr>
            <a:r>
              <a:rPr lang="en-US" b="1" dirty="0">
                <a:solidFill>
                  <a:schemeClr val="tx1">
                    <a:lumMod val="65000"/>
                    <a:lumOff val="35000"/>
                  </a:schemeClr>
                </a:solidFill>
                <a:latin typeface="+mj-lt"/>
                <a:cs typeface="Times" pitchFamily="18" charset="0"/>
              </a:rPr>
              <a:t>3 Annual Events:</a:t>
            </a:r>
          </a:p>
          <a:p>
            <a:pPr algn="ctr">
              <a:lnSpc>
                <a:spcPct val="120000"/>
              </a:lnSpc>
              <a:buClr>
                <a:srgbClr val="5C8F48"/>
              </a:buClr>
              <a:buFont typeface="Courier New" panose="02070309020205020404" pitchFamily="49" charset="0"/>
              <a:buChar char="o"/>
            </a:pPr>
            <a:r>
              <a:rPr lang="en-US" sz="1800" dirty="0">
                <a:solidFill>
                  <a:schemeClr val="tx1">
                    <a:lumMod val="65000"/>
                    <a:lumOff val="35000"/>
                  </a:schemeClr>
                </a:solidFill>
                <a:latin typeface="+mj-lt"/>
                <a:cs typeface="Times" pitchFamily="18" charset="0"/>
              </a:rPr>
              <a:t> BID for HOPE (November)</a:t>
            </a:r>
          </a:p>
          <a:p>
            <a:pPr algn="ctr">
              <a:lnSpc>
                <a:spcPct val="120000"/>
              </a:lnSpc>
              <a:buClr>
                <a:srgbClr val="5C8F48"/>
              </a:buClr>
              <a:buFont typeface="Courier New" panose="02070309020205020404" pitchFamily="49" charset="0"/>
              <a:buChar char="o"/>
            </a:pPr>
            <a:r>
              <a:rPr lang="en-US" sz="1800" dirty="0">
                <a:solidFill>
                  <a:schemeClr val="tx1">
                    <a:lumMod val="65000"/>
                    <a:lumOff val="35000"/>
                  </a:schemeClr>
                </a:solidFill>
                <a:latin typeface="+mj-lt"/>
                <a:cs typeface="Times" pitchFamily="18" charset="0"/>
              </a:rPr>
              <a:t> Women’s Luncheon (April)</a:t>
            </a:r>
          </a:p>
          <a:p>
            <a:pPr algn="ctr">
              <a:lnSpc>
                <a:spcPct val="120000"/>
              </a:lnSpc>
              <a:buClr>
                <a:srgbClr val="5C8F48"/>
              </a:buClr>
              <a:buFont typeface="Courier New" panose="02070309020205020404" pitchFamily="49" charset="0"/>
              <a:buChar char="o"/>
            </a:pPr>
            <a:r>
              <a:rPr lang="en-US" sz="1800" dirty="0">
                <a:solidFill>
                  <a:schemeClr val="tx1">
                    <a:lumMod val="65000"/>
                    <a:lumOff val="35000"/>
                  </a:schemeClr>
                </a:solidFill>
                <a:latin typeface="+mj-lt"/>
                <a:cs typeface="Times" pitchFamily="18" charset="0"/>
              </a:rPr>
              <a:t> Superhero 5K (June)</a:t>
            </a:r>
          </a:p>
          <a:p>
            <a:pPr marL="0" indent="0">
              <a:lnSpc>
                <a:spcPct val="120000"/>
              </a:lnSpc>
              <a:buNone/>
            </a:pPr>
            <a:endParaRPr lang="en-US" sz="900" dirty="0">
              <a:solidFill>
                <a:schemeClr val="tx1">
                  <a:lumMod val="65000"/>
                  <a:lumOff val="35000"/>
                </a:schemeClr>
              </a:solidFill>
              <a:latin typeface="+mj-lt"/>
              <a:cs typeface="Times" pitchFamily="18" charset="0"/>
            </a:endParaRP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659" t="4610" r="11793" b="12648"/>
          <a:stretch/>
        </p:blipFill>
        <p:spPr bwMode="auto">
          <a:xfrm>
            <a:off x="5349582" y="3744291"/>
            <a:ext cx="2941663" cy="2354010"/>
          </a:xfrm>
          <a:prstGeom prst="rect">
            <a:avLst/>
          </a:prstGeom>
          <a:noFill/>
        </p:spPr>
      </p:pic>
      <p:sp>
        <p:nvSpPr>
          <p:cNvPr id="8" name="Rectangle 7"/>
          <p:cNvSpPr/>
          <p:nvPr/>
        </p:nvSpPr>
        <p:spPr>
          <a:xfrm>
            <a:off x="4659540" y="1857659"/>
            <a:ext cx="4171658" cy="1436675"/>
          </a:xfrm>
          <a:prstGeom prst="rect">
            <a:avLst/>
          </a:prstGeom>
        </p:spPr>
        <p:txBody>
          <a:bodyPr wrap="square">
            <a:spAutoFit/>
          </a:bodyPr>
          <a:lstStyle/>
          <a:p>
            <a:pPr algn="ctr">
              <a:lnSpc>
                <a:spcPct val="120000"/>
              </a:lnSpc>
            </a:pPr>
            <a:r>
              <a:rPr lang="en-US" sz="2000" b="1" dirty="0">
                <a:solidFill>
                  <a:schemeClr val="tx1">
                    <a:lumMod val="65000"/>
                    <a:lumOff val="35000"/>
                  </a:schemeClr>
                </a:solidFill>
                <a:latin typeface="+mj-lt"/>
                <a:cs typeface="Times" pitchFamily="18" charset="0"/>
              </a:rPr>
              <a:t>Group Volunteering </a:t>
            </a:r>
          </a:p>
          <a:p>
            <a:pPr marL="285750" indent="-285750" algn="ctr">
              <a:lnSpc>
                <a:spcPct val="120000"/>
              </a:lnSpc>
              <a:buClr>
                <a:srgbClr val="5C8F48"/>
              </a:buClr>
              <a:buFont typeface="Courier New" panose="02070309020205020404" pitchFamily="49" charset="0"/>
              <a:buChar char="o"/>
            </a:pPr>
            <a:r>
              <a:rPr lang="en-US" dirty="0">
                <a:solidFill>
                  <a:schemeClr val="tx1">
                    <a:lumMod val="65000"/>
                    <a:lumOff val="35000"/>
                  </a:schemeClr>
                </a:solidFill>
                <a:latin typeface="+mj-lt"/>
                <a:cs typeface="Times" pitchFamily="18" charset="0"/>
              </a:rPr>
              <a:t>Organize a room in the building</a:t>
            </a:r>
          </a:p>
          <a:p>
            <a:pPr marL="285750" indent="-285750" algn="ctr">
              <a:lnSpc>
                <a:spcPct val="120000"/>
              </a:lnSpc>
              <a:buClr>
                <a:srgbClr val="5C8F48"/>
              </a:buClr>
              <a:buFont typeface="Courier New" panose="02070309020205020404" pitchFamily="49" charset="0"/>
              <a:buChar char="o"/>
            </a:pPr>
            <a:r>
              <a:rPr lang="en-US" dirty="0">
                <a:solidFill>
                  <a:schemeClr val="tx1">
                    <a:lumMod val="65000"/>
                    <a:lumOff val="35000"/>
                  </a:schemeClr>
                </a:solidFill>
                <a:latin typeface="+mj-lt"/>
                <a:cs typeface="Times" pitchFamily="18" charset="0"/>
              </a:rPr>
              <a:t>Landscaping in the Spring</a:t>
            </a:r>
          </a:p>
          <a:p>
            <a:pPr marL="285750" indent="-285750" algn="ctr">
              <a:lnSpc>
                <a:spcPct val="120000"/>
              </a:lnSpc>
              <a:buClr>
                <a:srgbClr val="5C8F48"/>
              </a:buClr>
              <a:buFont typeface="Courier New" panose="02070309020205020404" pitchFamily="49" charset="0"/>
              <a:buChar char="o"/>
            </a:pPr>
            <a:r>
              <a:rPr lang="en-US" dirty="0">
                <a:solidFill>
                  <a:schemeClr val="tx1">
                    <a:lumMod val="65000"/>
                    <a:lumOff val="35000"/>
                  </a:schemeClr>
                </a:solidFill>
                <a:latin typeface="+mj-lt"/>
                <a:cs typeface="Times" pitchFamily="18" charset="0"/>
              </a:rPr>
              <a:t>Other projects as needed</a:t>
            </a:r>
          </a:p>
        </p:txBody>
      </p:sp>
      <p:pic>
        <p:nvPicPr>
          <p:cNvPr id="2" name="Picture 2">
            <a:extLst>
              <a:ext uri="{FF2B5EF4-FFF2-40B4-BE49-F238E27FC236}">
                <a16:creationId xmlns:a16="http://schemas.microsoft.com/office/drawing/2014/main" id="{65F79071-EA4F-43E0-8810-3BAC69A4F38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275" r="9067" b="9033"/>
          <a:stretch/>
        </p:blipFill>
        <p:spPr bwMode="auto">
          <a:xfrm>
            <a:off x="919480" y="3837334"/>
            <a:ext cx="3118960" cy="226096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6334" y="5596128"/>
            <a:ext cx="1191332" cy="1261872"/>
          </a:xfrm>
          <a:prstGeom prst="rect">
            <a:avLst/>
          </a:prstGeom>
        </p:spPr>
      </p:pic>
    </p:spTree>
    <p:extLst>
      <p:ext uri="{BB962C8B-B14F-4D97-AF65-F5344CB8AC3E}">
        <p14:creationId xmlns:p14="http://schemas.microsoft.com/office/powerpoint/2010/main" val="22830196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99373FF-C78A-430B-A246-6048999CE9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E03D39-7576-4205-B1AD-44652FBD0E54}"/>
              </a:ext>
            </a:extLst>
          </p:cNvPr>
          <p:cNvSpPr>
            <a:spLocks noGrp="1"/>
          </p:cNvSpPr>
          <p:nvPr>
            <p:ph type="title"/>
          </p:nvPr>
        </p:nvSpPr>
        <p:spPr>
          <a:xfrm>
            <a:off x="3527682" y="634946"/>
            <a:ext cx="5134625" cy="1450757"/>
          </a:xfrm>
        </p:spPr>
        <p:txBody>
          <a:bodyPr>
            <a:normAutofit/>
          </a:bodyPr>
          <a:lstStyle/>
          <a:p>
            <a:r>
              <a:rPr lang="en-US" b="1" spc="0">
                <a:latin typeface="Calibri Light (Headings)"/>
              </a:rPr>
              <a:t>Young Professionals Board</a:t>
            </a:r>
            <a:endParaRPr lang="en-US" b="1">
              <a:latin typeface="Calibri Light (Headings)"/>
            </a:endParaRPr>
          </a:p>
        </p:txBody>
      </p:sp>
      <p:pic>
        <p:nvPicPr>
          <p:cNvPr id="6" name="Picture 5">
            <a:extLst>
              <a:ext uri="{FF2B5EF4-FFF2-40B4-BE49-F238E27FC236}">
                <a16:creationId xmlns:a16="http://schemas.microsoft.com/office/drawing/2014/main" id="{9E0351B9-5AFD-4790-A9DB-785F07DCDDDC}"/>
              </a:ext>
            </a:extLst>
          </p:cNvPr>
          <p:cNvPicPr>
            <a:picLocks noChangeAspect="1"/>
          </p:cNvPicPr>
          <p:nvPr/>
        </p:nvPicPr>
        <p:blipFill>
          <a:blip r:embed="rId3"/>
          <a:stretch>
            <a:fillRect/>
          </a:stretch>
        </p:blipFill>
        <p:spPr>
          <a:xfrm>
            <a:off x="577380" y="620721"/>
            <a:ext cx="2372922" cy="1583926"/>
          </a:xfrm>
          <a:prstGeom prst="rect">
            <a:avLst/>
          </a:prstGeom>
        </p:spPr>
      </p:pic>
      <p:cxnSp>
        <p:nvCxnSpPr>
          <p:cNvPr id="15" name="Straight Connector 14">
            <a:extLst>
              <a:ext uri="{FF2B5EF4-FFF2-40B4-BE49-F238E27FC236}">
                <a16:creationId xmlns:a16="http://schemas.microsoft.com/office/drawing/2014/main" id="{03EBB925-FEC3-4CD5-9271-3D75EBB5326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607329" y="2086188"/>
            <a:ext cx="43891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C096855E-1DC6-401C-9A45-D0443BBCD0D5}"/>
              </a:ext>
            </a:extLst>
          </p:cNvPr>
          <p:cNvPicPr>
            <a:picLocks noChangeAspect="1"/>
          </p:cNvPicPr>
          <p:nvPr/>
        </p:nvPicPr>
        <p:blipFill>
          <a:blip r:embed="rId4"/>
          <a:stretch>
            <a:fillRect/>
          </a:stretch>
        </p:blipFill>
        <p:spPr>
          <a:xfrm>
            <a:off x="1000852" y="2349517"/>
            <a:ext cx="1514903" cy="1599923"/>
          </a:xfrm>
          <a:prstGeom prst="rect">
            <a:avLst/>
          </a:prstGeom>
        </p:spPr>
      </p:pic>
      <p:pic>
        <p:nvPicPr>
          <p:cNvPr id="8" name="Picture 7">
            <a:extLst>
              <a:ext uri="{FF2B5EF4-FFF2-40B4-BE49-F238E27FC236}">
                <a16:creationId xmlns:a16="http://schemas.microsoft.com/office/drawing/2014/main" id="{D6067313-A7D9-44BA-91A7-4392E0E7620D}"/>
              </a:ext>
            </a:extLst>
          </p:cNvPr>
          <p:cNvPicPr>
            <a:picLocks noChangeAspect="1"/>
          </p:cNvPicPr>
          <p:nvPr/>
        </p:nvPicPr>
        <p:blipFill>
          <a:blip r:embed="rId5"/>
          <a:stretch>
            <a:fillRect/>
          </a:stretch>
        </p:blipFill>
        <p:spPr>
          <a:xfrm>
            <a:off x="571841" y="4110309"/>
            <a:ext cx="2372925" cy="1583928"/>
          </a:xfrm>
          <a:prstGeom prst="rect">
            <a:avLst/>
          </a:prstGeom>
        </p:spPr>
      </p:pic>
      <p:sp>
        <p:nvSpPr>
          <p:cNvPr id="3" name="Content Placeholder 2">
            <a:extLst>
              <a:ext uri="{FF2B5EF4-FFF2-40B4-BE49-F238E27FC236}">
                <a16:creationId xmlns:a16="http://schemas.microsoft.com/office/drawing/2014/main" id="{83693FBA-7AB6-4D58-8CD6-AE56C38CF268}"/>
              </a:ext>
            </a:extLst>
          </p:cNvPr>
          <p:cNvSpPr>
            <a:spLocks noGrp="1"/>
          </p:cNvSpPr>
          <p:nvPr>
            <p:ph idx="1"/>
          </p:nvPr>
        </p:nvSpPr>
        <p:spPr>
          <a:xfrm>
            <a:off x="3526310" y="2198914"/>
            <a:ext cx="5135997" cy="3670180"/>
          </a:xfrm>
        </p:spPr>
        <p:txBody>
          <a:bodyPr>
            <a:normAutofit/>
          </a:bodyPr>
          <a:lstStyle/>
          <a:p>
            <a:pPr>
              <a:buClr>
                <a:srgbClr val="5C8F48"/>
              </a:buClr>
              <a:buFont typeface="Courier New" panose="02070309020205020404" pitchFamily="49" charset="0"/>
              <a:buChar char="o"/>
            </a:pPr>
            <a:r>
              <a:rPr lang="en-US" dirty="0"/>
              <a:t> </a:t>
            </a:r>
            <a:r>
              <a:rPr lang="en-US" dirty="0">
                <a:latin typeface="+mj-lt"/>
              </a:rPr>
              <a:t>21-39-year-olds interested in philanthropy and volunteerism—all backgrounds encouraged to join!</a:t>
            </a:r>
          </a:p>
          <a:p>
            <a:pPr>
              <a:buClr>
                <a:srgbClr val="5C8F48"/>
              </a:buClr>
              <a:buFont typeface="Courier New" panose="02070309020205020404" pitchFamily="49" charset="0"/>
              <a:buChar char="o"/>
            </a:pPr>
            <a:r>
              <a:rPr lang="en-US" dirty="0">
                <a:latin typeface="+mj-lt"/>
              </a:rPr>
              <a:t> Focus on outreach and events to support JOURNEYS mission</a:t>
            </a:r>
          </a:p>
          <a:p>
            <a:pPr lvl="2">
              <a:buFont typeface="Arial" pitchFamily="34" charset="0"/>
              <a:buChar char="•"/>
            </a:pPr>
            <a:r>
              <a:rPr lang="en-US" dirty="0"/>
              <a:t>Ex: Dine &amp; Shares, Superhero 5K, Self-Defense Seminar</a:t>
            </a:r>
          </a:p>
          <a:p>
            <a:pPr>
              <a:buClr>
                <a:srgbClr val="5C8F48"/>
              </a:buClr>
              <a:buFont typeface="Courier New" panose="02070309020205020404" pitchFamily="49" charset="0"/>
              <a:buChar char="o"/>
            </a:pPr>
            <a:r>
              <a:rPr lang="en-US" dirty="0"/>
              <a:t> </a:t>
            </a:r>
            <a:r>
              <a:rPr lang="en-US" dirty="0">
                <a:latin typeface="+mj-lt"/>
              </a:rPr>
              <a:t>Members must raise or give $200 annually</a:t>
            </a:r>
          </a:p>
          <a:p>
            <a:pPr>
              <a:buClr>
                <a:srgbClr val="5C8F48"/>
              </a:buClr>
              <a:buFont typeface="Courier New" panose="02070309020205020404" pitchFamily="49" charset="0"/>
              <a:buChar char="o"/>
            </a:pPr>
            <a:r>
              <a:rPr lang="en-US" dirty="0">
                <a:latin typeface="+mj-lt"/>
              </a:rPr>
              <a:t> Meetings are the monthly and a social every quarter</a:t>
            </a:r>
            <a:endParaRPr lang="en-US" dirty="0"/>
          </a:p>
        </p:txBody>
      </p:sp>
      <p:sp>
        <p:nvSpPr>
          <p:cNvPr id="17" name="Rectangle 16">
            <a:extLst>
              <a:ext uri="{FF2B5EF4-FFF2-40B4-BE49-F238E27FC236}">
                <a16:creationId xmlns:a16="http://schemas.microsoft.com/office/drawing/2014/main" id="{109B2863-A1A5-4050-8DE8-9BC0AD47F4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9" name="Rectangle 18">
            <a:extLst>
              <a:ext uri="{FF2B5EF4-FFF2-40B4-BE49-F238E27FC236}">
                <a16:creationId xmlns:a16="http://schemas.microsoft.com/office/drawing/2014/main" id="{F1F76955-21E0-4116-A6AA-19DB89B503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5530558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1031642"/>
            <a:ext cx="7543800" cy="705719"/>
          </a:xfrm>
        </p:spPr>
        <p:txBody>
          <a:bodyPr>
            <a:normAutofit/>
          </a:bodyPr>
          <a:lstStyle/>
          <a:p>
            <a:r>
              <a:rPr lang="en-US" sz="3600" b="1" dirty="0">
                <a:solidFill>
                  <a:srgbClr val="5C8F48"/>
                </a:solidFill>
              </a:rPr>
              <a:t>Other Ways to Get Involved:</a:t>
            </a:r>
          </a:p>
        </p:txBody>
      </p:sp>
      <p:sp>
        <p:nvSpPr>
          <p:cNvPr id="9" name="Rectangle 8"/>
          <p:cNvSpPr/>
          <p:nvPr/>
        </p:nvSpPr>
        <p:spPr>
          <a:xfrm>
            <a:off x="119268" y="2052901"/>
            <a:ext cx="3299791" cy="1458861"/>
          </a:xfrm>
          <a:prstGeom prst="rect">
            <a:avLst/>
          </a:prstGeom>
        </p:spPr>
        <p:txBody>
          <a:bodyPr wrap="square">
            <a:spAutoFit/>
          </a:bodyPr>
          <a:lstStyle/>
          <a:p>
            <a:pPr algn="ctr">
              <a:lnSpc>
                <a:spcPct val="120000"/>
              </a:lnSpc>
            </a:pPr>
            <a:r>
              <a:rPr lang="en-US" sz="2000" b="1" u="sng" dirty="0">
                <a:solidFill>
                  <a:schemeClr val="tx1">
                    <a:lumMod val="65000"/>
                    <a:lumOff val="35000"/>
                  </a:schemeClr>
                </a:solidFill>
                <a:latin typeface="+mj-lt"/>
                <a:cs typeface="Times" pitchFamily="18" charset="0"/>
              </a:rPr>
              <a:t>Matching Grants</a:t>
            </a:r>
          </a:p>
          <a:p>
            <a:pPr marL="285750" indent="-285750" algn="ctr">
              <a:lnSpc>
                <a:spcPct val="120000"/>
              </a:lnSpc>
              <a:buClr>
                <a:srgbClr val="5C8F48"/>
              </a:buClr>
              <a:buFont typeface="Courier New" panose="02070309020205020404" pitchFamily="49" charset="0"/>
              <a:buChar char="o"/>
            </a:pPr>
            <a:r>
              <a:rPr lang="en-US" dirty="0">
                <a:solidFill>
                  <a:schemeClr val="tx1">
                    <a:lumMod val="65000"/>
                    <a:lumOff val="35000"/>
                  </a:schemeClr>
                </a:solidFill>
                <a:latin typeface="+mj-lt"/>
                <a:cs typeface="Times" pitchFamily="18" charset="0"/>
              </a:rPr>
              <a:t>Donate time, money, or resources and your company may match you monetarily</a:t>
            </a:r>
          </a:p>
        </p:txBody>
      </p:sp>
      <p:sp>
        <p:nvSpPr>
          <p:cNvPr id="10" name="Rectangle 9"/>
          <p:cNvSpPr/>
          <p:nvPr/>
        </p:nvSpPr>
        <p:spPr>
          <a:xfrm>
            <a:off x="5591737" y="2036489"/>
            <a:ext cx="3199094" cy="3785652"/>
          </a:xfrm>
          <a:prstGeom prst="rect">
            <a:avLst/>
          </a:prstGeom>
        </p:spPr>
        <p:txBody>
          <a:bodyPr wrap="square">
            <a:spAutoFit/>
          </a:bodyPr>
          <a:lstStyle/>
          <a:p>
            <a:pPr algn="ctr">
              <a:lnSpc>
                <a:spcPct val="120000"/>
              </a:lnSpc>
            </a:pPr>
            <a:r>
              <a:rPr lang="en-US" sz="2000" b="1" u="sng" dirty="0">
                <a:solidFill>
                  <a:schemeClr val="tx1">
                    <a:lumMod val="65000"/>
                    <a:lumOff val="35000"/>
                  </a:schemeClr>
                </a:solidFill>
                <a:latin typeface="+mj-lt"/>
                <a:cs typeface="Times" pitchFamily="18" charset="0"/>
              </a:rPr>
              <a:t>Drives &amp; Collections</a:t>
            </a:r>
          </a:p>
          <a:p>
            <a:pPr marL="285750" indent="-285750" algn="ctr">
              <a:lnSpc>
                <a:spcPct val="120000"/>
              </a:lnSpc>
              <a:buClr>
                <a:srgbClr val="5C8F48"/>
              </a:buClr>
              <a:buFont typeface="Courier New" panose="02070309020205020404" pitchFamily="49" charset="0"/>
              <a:buChar char="o"/>
            </a:pPr>
            <a:r>
              <a:rPr lang="en-US" dirty="0">
                <a:solidFill>
                  <a:schemeClr val="tx1">
                    <a:lumMod val="65000"/>
                    <a:lumOff val="35000"/>
                  </a:schemeClr>
                </a:solidFill>
                <a:latin typeface="+mj-lt"/>
                <a:cs typeface="Times" pitchFamily="18" charset="0"/>
              </a:rPr>
              <a:t>Seasonal </a:t>
            </a:r>
          </a:p>
          <a:p>
            <a:pPr marL="285750" indent="-285750" algn="ctr">
              <a:lnSpc>
                <a:spcPct val="120000"/>
              </a:lnSpc>
              <a:buClr>
                <a:srgbClr val="5C8F48"/>
              </a:buClr>
              <a:buFont typeface="Courier New" panose="02070309020205020404" pitchFamily="49" charset="0"/>
              <a:buChar char="o"/>
            </a:pPr>
            <a:r>
              <a:rPr lang="en-US" dirty="0">
                <a:solidFill>
                  <a:schemeClr val="tx1">
                    <a:lumMod val="65000"/>
                    <a:lumOff val="35000"/>
                  </a:schemeClr>
                </a:solidFill>
                <a:latin typeface="+mj-lt"/>
                <a:cs typeface="Times" pitchFamily="18" charset="0"/>
              </a:rPr>
              <a:t>Clothing Drive</a:t>
            </a:r>
          </a:p>
          <a:p>
            <a:pPr marL="285750" indent="-285750" algn="ctr">
              <a:lnSpc>
                <a:spcPct val="120000"/>
              </a:lnSpc>
              <a:buClr>
                <a:srgbClr val="5C8F48"/>
              </a:buClr>
              <a:buFont typeface="Courier New" panose="02070309020205020404" pitchFamily="49" charset="0"/>
              <a:buChar char="o"/>
            </a:pPr>
            <a:r>
              <a:rPr lang="en-US" dirty="0">
                <a:solidFill>
                  <a:schemeClr val="tx1">
                    <a:lumMod val="65000"/>
                    <a:lumOff val="35000"/>
                  </a:schemeClr>
                </a:solidFill>
                <a:latin typeface="+mj-lt"/>
                <a:cs typeface="Times" pitchFamily="18" charset="0"/>
              </a:rPr>
              <a:t>Food Drive</a:t>
            </a:r>
          </a:p>
          <a:p>
            <a:pPr marL="285750" indent="-285750" algn="ctr">
              <a:lnSpc>
                <a:spcPct val="120000"/>
              </a:lnSpc>
              <a:buClr>
                <a:srgbClr val="5C8F48"/>
              </a:buClr>
              <a:buFont typeface="Courier New" panose="02070309020205020404" pitchFamily="49" charset="0"/>
              <a:buChar char="o"/>
            </a:pPr>
            <a:r>
              <a:rPr lang="en-US" dirty="0">
                <a:solidFill>
                  <a:schemeClr val="tx1">
                    <a:lumMod val="65000"/>
                    <a:lumOff val="35000"/>
                  </a:schemeClr>
                </a:solidFill>
                <a:latin typeface="+mj-lt"/>
                <a:cs typeface="Times" pitchFamily="18" charset="0"/>
              </a:rPr>
              <a:t>Hygiene Products Drive</a:t>
            </a:r>
          </a:p>
          <a:p>
            <a:pPr marL="285750" indent="-285750" algn="ctr">
              <a:lnSpc>
                <a:spcPct val="120000"/>
              </a:lnSpc>
              <a:buClr>
                <a:srgbClr val="5C8F48"/>
              </a:buClr>
              <a:buFont typeface="Courier New" panose="02070309020205020404" pitchFamily="49" charset="0"/>
              <a:buChar char="o"/>
            </a:pPr>
            <a:r>
              <a:rPr lang="en-US" dirty="0">
                <a:solidFill>
                  <a:schemeClr val="tx1">
                    <a:lumMod val="65000"/>
                    <a:lumOff val="35000"/>
                  </a:schemeClr>
                </a:solidFill>
                <a:latin typeface="+mj-lt"/>
                <a:cs typeface="Times" pitchFamily="18" charset="0"/>
              </a:rPr>
              <a:t>School Supplies</a:t>
            </a:r>
          </a:p>
          <a:p>
            <a:pPr marL="285750" indent="-285750" algn="ctr">
              <a:lnSpc>
                <a:spcPct val="120000"/>
              </a:lnSpc>
              <a:buClr>
                <a:srgbClr val="5C8F48"/>
              </a:buClr>
              <a:buFont typeface="Courier New" panose="02070309020205020404" pitchFamily="49" charset="0"/>
              <a:buChar char="o"/>
            </a:pPr>
            <a:r>
              <a:rPr lang="en-US" dirty="0">
                <a:solidFill>
                  <a:schemeClr val="tx1">
                    <a:lumMod val="65000"/>
                    <a:lumOff val="35000"/>
                  </a:schemeClr>
                </a:solidFill>
                <a:latin typeface="+mj-lt"/>
                <a:cs typeface="Times" pitchFamily="18" charset="0"/>
              </a:rPr>
              <a:t>Holiday Toys</a:t>
            </a:r>
          </a:p>
          <a:p>
            <a:pPr marL="285750" indent="-285750" algn="ctr">
              <a:lnSpc>
                <a:spcPct val="120000"/>
              </a:lnSpc>
              <a:buClr>
                <a:srgbClr val="5C8F48"/>
              </a:buClr>
              <a:buFont typeface="Courier New" panose="02070309020205020404" pitchFamily="49" charset="0"/>
              <a:buChar char="o"/>
            </a:pPr>
            <a:r>
              <a:rPr lang="en-US" dirty="0">
                <a:solidFill>
                  <a:schemeClr val="tx1">
                    <a:lumMod val="65000"/>
                    <a:lumOff val="35000"/>
                  </a:schemeClr>
                </a:solidFill>
                <a:latin typeface="+mj-lt"/>
                <a:cs typeface="Times" pitchFamily="18" charset="0"/>
              </a:rPr>
              <a:t>Toiletries</a:t>
            </a:r>
          </a:p>
          <a:p>
            <a:pPr marL="285750" indent="-285750" algn="ctr">
              <a:lnSpc>
                <a:spcPct val="120000"/>
              </a:lnSpc>
              <a:buClr>
                <a:srgbClr val="5C8F48"/>
              </a:buClr>
              <a:buFont typeface="Courier New" panose="02070309020205020404" pitchFamily="49" charset="0"/>
              <a:buChar char="o"/>
            </a:pPr>
            <a:r>
              <a:rPr lang="en-US" dirty="0">
                <a:solidFill>
                  <a:schemeClr val="tx1">
                    <a:lumMod val="65000"/>
                    <a:lumOff val="35000"/>
                  </a:schemeClr>
                </a:solidFill>
                <a:latin typeface="+mj-lt"/>
                <a:cs typeface="Times" pitchFamily="18" charset="0"/>
              </a:rPr>
              <a:t>Gently Used or New Shoes</a:t>
            </a:r>
          </a:p>
          <a:p>
            <a:pPr marL="285750" indent="-285750" algn="ctr">
              <a:lnSpc>
                <a:spcPct val="120000"/>
              </a:lnSpc>
              <a:buClr>
                <a:srgbClr val="5C8F48"/>
              </a:buClr>
              <a:buFont typeface="Courier New" panose="02070309020205020404" pitchFamily="49" charset="0"/>
              <a:buChar char="o"/>
            </a:pPr>
            <a:r>
              <a:rPr lang="en-US" dirty="0">
                <a:solidFill>
                  <a:schemeClr val="tx1">
                    <a:lumMod val="65000"/>
                    <a:lumOff val="35000"/>
                  </a:schemeClr>
                </a:solidFill>
                <a:latin typeface="+mj-lt"/>
                <a:cs typeface="Times" pitchFamily="18" charset="0"/>
              </a:rPr>
              <a:t>Giftcards (ex: food, gas, etc.)</a:t>
            </a:r>
          </a:p>
          <a:p>
            <a:pPr marL="285750" indent="-285750" algn="ctr">
              <a:lnSpc>
                <a:spcPct val="120000"/>
              </a:lnSpc>
              <a:buFontTx/>
              <a:buChar char="-"/>
            </a:pPr>
            <a:endParaRPr lang="en-US" dirty="0">
              <a:solidFill>
                <a:schemeClr val="tx1">
                  <a:lumMod val="65000"/>
                  <a:lumOff val="35000"/>
                </a:schemeClr>
              </a:solidFill>
              <a:latin typeface="+mj-lt"/>
              <a:cs typeface="Times" pitchFamily="18" charset="0"/>
            </a:endParaRPr>
          </a:p>
        </p:txBody>
      </p:sp>
      <p:sp>
        <p:nvSpPr>
          <p:cNvPr id="11" name="Rectangle 10"/>
          <p:cNvSpPr/>
          <p:nvPr/>
        </p:nvSpPr>
        <p:spPr>
          <a:xfrm>
            <a:off x="119268" y="3630853"/>
            <a:ext cx="3299791" cy="2123658"/>
          </a:xfrm>
          <a:prstGeom prst="rect">
            <a:avLst/>
          </a:prstGeom>
        </p:spPr>
        <p:txBody>
          <a:bodyPr wrap="square">
            <a:spAutoFit/>
          </a:bodyPr>
          <a:lstStyle/>
          <a:p>
            <a:pPr algn="ctr">
              <a:lnSpc>
                <a:spcPct val="120000"/>
              </a:lnSpc>
            </a:pPr>
            <a:r>
              <a:rPr lang="en-US" sz="2000" b="1" u="sng" dirty="0">
                <a:solidFill>
                  <a:schemeClr val="tx1">
                    <a:lumMod val="65000"/>
                    <a:lumOff val="35000"/>
                  </a:schemeClr>
                </a:solidFill>
                <a:latin typeface="+mj-lt"/>
                <a:cs typeface="Times" pitchFamily="18" charset="0"/>
              </a:rPr>
              <a:t>3</a:t>
            </a:r>
            <a:r>
              <a:rPr lang="en-US" sz="2000" b="1" u="sng" baseline="30000" dirty="0">
                <a:solidFill>
                  <a:schemeClr val="tx1">
                    <a:lumMod val="65000"/>
                    <a:lumOff val="35000"/>
                  </a:schemeClr>
                </a:solidFill>
                <a:latin typeface="+mj-lt"/>
                <a:cs typeface="Times" pitchFamily="18" charset="0"/>
              </a:rPr>
              <a:t>rd</a:t>
            </a:r>
            <a:r>
              <a:rPr lang="en-US" sz="2000" b="1" u="sng" dirty="0">
                <a:solidFill>
                  <a:schemeClr val="tx1">
                    <a:lumMod val="65000"/>
                    <a:lumOff val="35000"/>
                  </a:schemeClr>
                </a:solidFill>
                <a:latin typeface="+mj-lt"/>
                <a:cs typeface="Times" pitchFamily="18" charset="0"/>
              </a:rPr>
              <a:t> Party Events</a:t>
            </a:r>
          </a:p>
          <a:p>
            <a:pPr marL="285750" indent="-285750" algn="ctr">
              <a:lnSpc>
                <a:spcPct val="120000"/>
              </a:lnSpc>
              <a:buClr>
                <a:srgbClr val="5C8F48"/>
              </a:buClr>
              <a:buFont typeface="Courier New" panose="02070309020205020404" pitchFamily="49" charset="0"/>
              <a:buChar char="o"/>
            </a:pPr>
            <a:r>
              <a:rPr lang="en-US" dirty="0">
                <a:solidFill>
                  <a:schemeClr val="tx1">
                    <a:lumMod val="65000"/>
                    <a:lumOff val="35000"/>
                  </a:schemeClr>
                </a:solidFill>
                <a:latin typeface="+mj-lt"/>
                <a:cs typeface="Times" pitchFamily="18" charset="0"/>
              </a:rPr>
              <a:t>Bake Sale</a:t>
            </a:r>
          </a:p>
          <a:p>
            <a:pPr marL="285750" indent="-285750" algn="ctr">
              <a:lnSpc>
                <a:spcPct val="120000"/>
              </a:lnSpc>
              <a:buClr>
                <a:srgbClr val="5C8F48"/>
              </a:buClr>
              <a:buFont typeface="Courier New" panose="02070309020205020404" pitchFamily="49" charset="0"/>
              <a:buChar char="o"/>
            </a:pPr>
            <a:r>
              <a:rPr lang="en-US" dirty="0">
                <a:solidFill>
                  <a:schemeClr val="tx1">
                    <a:lumMod val="65000"/>
                    <a:lumOff val="35000"/>
                  </a:schemeClr>
                </a:solidFill>
                <a:latin typeface="+mj-lt"/>
                <a:cs typeface="Times" pitchFamily="18" charset="0"/>
              </a:rPr>
              <a:t>Jeans Day at the Office</a:t>
            </a:r>
          </a:p>
          <a:p>
            <a:pPr marL="285750" indent="-285750" algn="ctr">
              <a:lnSpc>
                <a:spcPct val="120000"/>
              </a:lnSpc>
              <a:buClr>
                <a:srgbClr val="5C8F48"/>
              </a:buClr>
              <a:buFont typeface="Courier New" panose="02070309020205020404" pitchFamily="49" charset="0"/>
              <a:buChar char="o"/>
            </a:pPr>
            <a:r>
              <a:rPr lang="en-US" dirty="0">
                <a:solidFill>
                  <a:schemeClr val="tx1">
                    <a:lumMod val="65000"/>
                    <a:lumOff val="35000"/>
                  </a:schemeClr>
                </a:solidFill>
                <a:latin typeface="+mj-lt"/>
                <a:cs typeface="Times" pitchFamily="18" charset="0"/>
              </a:rPr>
              <a:t>Care Kit Creation</a:t>
            </a:r>
          </a:p>
          <a:p>
            <a:pPr marL="285750" indent="-285750" algn="ctr">
              <a:lnSpc>
                <a:spcPct val="120000"/>
              </a:lnSpc>
              <a:buClr>
                <a:srgbClr val="5C8F48"/>
              </a:buClr>
              <a:buFont typeface="Courier New" panose="02070309020205020404" pitchFamily="49" charset="0"/>
              <a:buChar char="o"/>
            </a:pPr>
            <a:r>
              <a:rPr lang="en-US" dirty="0">
                <a:solidFill>
                  <a:schemeClr val="tx1">
                    <a:lumMod val="65000"/>
                    <a:lumOff val="35000"/>
                  </a:schemeClr>
                </a:solidFill>
                <a:latin typeface="+mj-lt"/>
                <a:cs typeface="Times" pitchFamily="18" charset="0"/>
              </a:rPr>
              <a:t>Penny Wars</a:t>
            </a:r>
          </a:p>
          <a:p>
            <a:pPr marL="285750" indent="-285750" algn="ctr">
              <a:lnSpc>
                <a:spcPct val="120000"/>
              </a:lnSpc>
              <a:buClr>
                <a:srgbClr val="5C8F48"/>
              </a:buClr>
              <a:buFont typeface="Courier New" panose="02070309020205020404" pitchFamily="49" charset="0"/>
              <a:buChar char="o"/>
            </a:pPr>
            <a:r>
              <a:rPr lang="en-US" dirty="0">
                <a:solidFill>
                  <a:schemeClr val="tx1">
                    <a:lumMod val="65000"/>
                    <a:lumOff val="35000"/>
                  </a:schemeClr>
                </a:solidFill>
                <a:latin typeface="+mj-lt"/>
                <a:cs typeface="Times" pitchFamily="18" charset="0"/>
              </a:rPr>
              <a:t>Welcome Home Kits</a:t>
            </a:r>
          </a:p>
        </p:txBody>
      </p:sp>
      <p:pic>
        <p:nvPicPr>
          <p:cNvPr id="4098" name="Picture 2">
            <a:extLst>
              <a:ext uri="{FF2B5EF4-FFF2-40B4-BE49-F238E27FC236}">
                <a16:creationId xmlns:a16="http://schemas.microsoft.com/office/drawing/2014/main" id="{427F8082-F412-498D-90C3-539EC0F8D32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184" t="18745" r="9869"/>
          <a:stretch/>
        </p:blipFill>
        <p:spPr bwMode="auto">
          <a:xfrm>
            <a:off x="3223258" y="3958755"/>
            <a:ext cx="2522621" cy="192293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6334" y="5596128"/>
            <a:ext cx="1191332" cy="1261872"/>
          </a:xfrm>
          <a:prstGeom prst="rect">
            <a:avLst/>
          </a:prstGeom>
        </p:spPr>
      </p:pic>
      <p:pic>
        <p:nvPicPr>
          <p:cNvPr id="4100" name="Picture 4">
            <a:extLst>
              <a:ext uri="{FF2B5EF4-FFF2-40B4-BE49-F238E27FC236}">
                <a16:creationId xmlns:a16="http://schemas.microsoft.com/office/drawing/2014/main" id="{6503D147-997C-4A22-94E2-4E20B7DE3AF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146" b="11768"/>
          <a:stretch/>
        </p:blipFill>
        <p:spPr bwMode="auto">
          <a:xfrm>
            <a:off x="3493186" y="1796503"/>
            <a:ext cx="2157628" cy="21236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48690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862445" y="696590"/>
            <a:ext cx="8229600" cy="956532"/>
          </a:xfrm>
        </p:spPr>
        <p:txBody>
          <a:bodyPr>
            <a:normAutofit/>
          </a:bodyPr>
          <a:lstStyle/>
          <a:p>
            <a:r>
              <a:rPr lang="en-US" sz="3600" b="1" dirty="0">
                <a:solidFill>
                  <a:srgbClr val="5C8F48"/>
                </a:solidFill>
                <a:cs typeface="Arial Black"/>
              </a:rPr>
              <a:t>What’s next?</a:t>
            </a:r>
          </a:p>
        </p:txBody>
      </p:sp>
      <p:sp>
        <p:nvSpPr>
          <p:cNvPr id="7" name="Content Placeholder 2"/>
          <p:cNvSpPr txBox="1">
            <a:spLocks/>
          </p:cNvSpPr>
          <p:nvPr/>
        </p:nvSpPr>
        <p:spPr>
          <a:xfrm>
            <a:off x="739154" y="1820211"/>
            <a:ext cx="8052955" cy="385247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20000"/>
              </a:lnSpc>
              <a:buNone/>
            </a:pPr>
            <a:r>
              <a:rPr lang="en-US" sz="2000" dirty="0">
                <a:solidFill>
                  <a:schemeClr val="tx1">
                    <a:lumMod val="65000"/>
                    <a:lumOff val="35000"/>
                  </a:schemeClr>
                </a:solidFill>
                <a:cs typeface="Times" pitchFamily="18" charset="0"/>
              </a:rPr>
              <a:t>Designate on the Volunteer Information Form link on the next slide whether you’d like to work at the PADS sites, HOPE Center, Delivery Volunteer – or all three!</a:t>
            </a:r>
          </a:p>
          <a:p>
            <a:pPr>
              <a:lnSpc>
                <a:spcPct val="120000"/>
              </a:lnSpc>
              <a:buClr>
                <a:srgbClr val="5C8F48"/>
              </a:buClr>
              <a:buSzPct val="125000"/>
              <a:buFont typeface="Courier New" panose="02070309020205020404" pitchFamily="49" charset="0"/>
              <a:buChar char="o"/>
            </a:pPr>
            <a:r>
              <a:rPr lang="en-US" sz="2000" b="1" dirty="0">
                <a:solidFill>
                  <a:schemeClr val="tx1">
                    <a:lumMod val="65000"/>
                    <a:lumOff val="35000"/>
                  </a:schemeClr>
                </a:solidFill>
                <a:cs typeface="Times" pitchFamily="18" charset="0"/>
              </a:rPr>
              <a:t>PADS</a:t>
            </a:r>
            <a:r>
              <a:rPr lang="en-US" sz="2000" dirty="0">
                <a:solidFill>
                  <a:schemeClr val="tx1">
                    <a:lumMod val="65000"/>
                    <a:lumOff val="35000"/>
                  </a:schemeClr>
                </a:solidFill>
                <a:cs typeface="Times" pitchFamily="18" charset="0"/>
              </a:rPr>
              <a:t> – Indicate Preferred Site and Shift</a:t>
            </a:r>
          </a:p>
          <a:p>
            <a:pPr lvl="1">
              <a:lnSpc>
                <a:spcPct val="120000"/>
              </a:lnSpc>
              <a:buClr>
                <a:srgbClr val="5C8F48"/>
              </a:buClr>
              <a:buSzPct val="125000"/>
              <a:buFont typeface="Courier New" pitchFamily="49" charset="0"/>
              <a:buChar char="o"/>
            </a:pPr>
            <a:r>
              <a:rPr lang="en-US" sz="1600" dirty="0">
                <a:solidFill>
                  <a:schemeClr val="tx1">
                    <a:lumMod val="65000"/>
                    <a:lumOff val="35000"/>
                  </a:schemeClr>
                </a:solidFill>
                <a:cs typeface="Times" pitchFamily="18" charset="0"/>
              </a:rPr>
              <a:t>The Site will contact you to schedule 1</a:t>
            </a:r>
            <a:r>
              <a:rPr lang="en-US" sz="1600" baseline="30000" dirty="0">
                <a:solidFill>
                  <a:schemeClr val="tx1">
                    <a:lumMod val="65000"/>
                    <a:lumOff val="35000"/>
                  </a:schemeClr>
                </a:solidFill>
                <a:cs typeface="Times" pitchFamily="18" charset="0"/>
              </a:rPr>
              <a:t>st</a:t>
            </a:r>
            <a:r>
              <a:rPr lang="en-US" sz="1600" dirty="0">
                <a:solidFill>
                  <a:schemeClr val="tx1">
                    <a:lumMod val="65000"/>
                    <a:lumOff val="35000"/>
                  </a:schemeClr>
                </a:solidFill>
                <a:cs typeface="Times" pitchFamily="18" charset="0"/>
              </a:rPr>
              <a:t> shift and training</a:t>
            </a:r>
          </a:p>
          <a:p>
            <a:pPr lvl="0">
              <a:lnSpc>
                <a:spcPct val="120000"/>
              </a:lnSpc>
              <a:buClr>
                <a:srgbClr val="5C8F48"/>
              </a:buClr>
              <a:buSzPct val="125000"/>
              <a:buFont typeface="Courier New" pitchFamily="49" charset="0"/>
              <a:buChar char="o"/>
            </a:pPr>
            <a:r>
              <a:rPr lang="en-US" sz="1900" b="1" dirty="0">
                <a:solidFill>
                  <a:schemeClr val="tx1">
                    <a:lumMod val="65000"/>
                    <a:lumOff val="35000"/>
                  </a:schemeClr>
                </a:solidFill>
                <a:cs typeface="Times" pitchFamily="18" charset="0"/>
              </a:rPr>
              <a:t>HOPE Center </a:t>
            </a:r>
            <a:r>
              <a:rPr lang="en-US" sz="1900" dirty="0">
                <a:solidFill>
                  <a:schemeClr val="tx1">
                    <a:lumMod val="65000"/>
                    <a:lumOff val="35000"/>
                  </a:schemeClr>
                </a:solidFill>
                <a:cs typeface="Times" pitchFamily="18" charset="0"/>
              </a:rPr>
              <a:t>– Indicate area preference &amp; availability</a:t>
            </a:r>
          </a:p>
          <a:p>
            <a:pPr lvl="1">
              <a:lnSpc>
                <a:spcPct val="120000"/>
              </a:lnSpc>
              <a:buClr>
                <a:srgbClr val="5C8F48"/>
              </a:buClr>
              <a:buSzPct val="125000"/>
              <a:buFont typeface="Courier New" pitchFamily="49" charset="0"/>
              <a:buChar char="o"/>
            </a:pPr>
            <a:r>
              <a:rPr lang="en-US" sz="1600" dirty="0">
                <a:solidFill>
                  <a:schemeClr val="tx1">
                    <a:lumMod val="65000"/>
                    <a:lumOff val="35000"/>
                  </a:schemeClr>
                </a:solidFill>
                <a:cs typeface="Times" pitchFamily="18" charset="0"/>
              </a:rPr>
              <a:t>The Volunteer Coordinator will contact you to schedule your first shift and training</a:t>
            </a:r>
          </a:p>
          <a:p>
            <a:pPr lvl="0">
              <a:lnSpc>
                <a:spcPct val="120000"/>
              </a:lnSpc>
              <a:buClr>
                <a:srgbClr val="5C8F48"/>
              </a:buClr>
              <a:buSzPct val="125000"/>
              <a:buFont typeface="Courier New" pitchFamily="49" charset="0"/>
              <a:buChar char="o"/>
            </a:pPr>
            <a:r>
              <a:rPr lang="en-US" sz="2000" b="1" dirty="0">
                <a:solidFill>
                  <a:schemeClr val="tx1">
                    <a:lumMod val="65000"/>
                    <a:lumOff val="35000"/>
                  </a:schemeClr>
                </a:solidFill>
                <a:cs typeface="Times" pitchFamily="18" charset="0"/>
              </a:rPr>
              <a:t>Youth Volunteers Need to have Parent Permission Form Signed</a:t>
            </a:r>
          </a:p>
        </p:txBody>
      </p:sp>
      <p:pic>
        <p:nvPicPr>
          <p:cNvPr id="4098" name="Picture 2" descr="C:\Documents and Settings\Allyson\Local Settings\Temporary Internet Files\Content.IE5\Y3G1A7WR\volunteer-300x194[1].jpg"/>
          <p:cNvPicPr>
            <a:picLocks noChangeAspect="1" noChangeArrowheads="1"/>
          </p:cNvPicPr>
          <p:nvPr/>
        </p:nvPicPr>
        <p:blipFill>
          <a:blip r:embed="rId3"/>
          <a:srcRect t="23488" b="12235"/>
          <a:stretch>
            <a:fillRect/>
          </a:stretch>
        </p:blipFill>
        <p:spPr bwMode="auto">
          <a:xfrm>
            <a:off x="6529939" y="2606984"/>
            <a:ext cx="1736758" cy="721894"/>
          </a:xfrm>
          <a:prstGeom prst="rect">
            <a:avLst/>
          </a:prstGeom>
          <a:noFill/>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6334" y="5596128"/>
            <a:ext cx="1191332" cy="1261872"/>
          </a:xfrm>
          <a:prstGeom prst="rect">
            <a:avLst/>
          </a:prstGeom>
        </p:spPr>
      </p:pic>
    </p:spTree>
    <p:extLst>
      <p:ext uri="{BB962C8B-B14F-4D97-AF65-F5344CB8AC3E}">
        <p14:creationId xmlns:p14="http://schemas.microsoft.com/office/powerpoint/2010/main" val="42744269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E5958DBC-F4DA-42A8-8C52-860179790E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58509" y="634946"/>
            <a:ext cx="4803797" cy="1450757"/>
          </a:xfrm>
        </p:spPr>
        <p:txBody>
          <a:bodyPr>
            <a:normAutofit/>
          </a:bodyPr>
          <a:lstStyle/>
          <a:p>
            <a:r>
              <a:rPr lang="en-US" sz="4100" b="1"/>
              <a:t>Volunteer Background Check Policy</a:t>
            </a:r>
          </a:p>
        </p:txBody>
      </p:sp>
      <p:pic>
        <p:nvPicPr>
          <p:cNvPr id="7" name="Picture 2" descr="C:\Documents and Settings\Allyson\Local Settings\Temporary Internet Files\Content.IE5\076FYTKN\zeimusu-Thumbtack-note-Important[1].png">
            <a:extLst>
              <a:ext uri="{FF2B5EF4-FFF2-40B4-BE49-F238E27FC236}">
                <a16:creationId xmlns:a16="http://schemas.microsoft.com/office/drawing/2014/main" id="{A324B757-6775-4B33-A336-7FB783D4B5EF}"/>
              </a:ext>
            </a:extLst>
          </p:cNvPr>
          <p:cNvPicPr>
            <a:picLocks noChangeAspect="1" noChangeArrowheads="1"/>
          </p:cNvPicPr>
          <p:nvPr/>
        </p:nvPicPr>
        <p:blipFill>
          <a:blip r:embed="rId3"/>
          <a:stretch>
            <a:fillRect/>
          </a:stretch>
        </p:blipFill>
        <p:spPr bwMode="auto">
          <a:xfrm>
            <a:off x="475499" y="756300"/>
            <a:ext cx="3015223" cy="2125731"/>
          </a:xfrm>
          <a:prstGeom prst="rect">
            <a:avLst/>
          </a:prstGeom>
          <a:noFill/>
        </p:spPr>
      </p:pic>
      <p:cxnSp>
        <p:nvCxnSpPr>
          <p:cNvPr id="14" name="Straight Connector 13">
            <a:extLst>
              <a:ext uri="{FF2B5EF4-FFF2-40B4-BE49-F238E27FC236}">
                <a16:creationId xmlns:a16="http://schemas.microsoft.com/office/drawing/2014/main" id="{79FCC9A9-2031-4283-9B27-34B62BB7F30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85935" y="2086188"/>
            <a:ext cx="43891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179" y="3218101"/>
            <a:ext cx="2011861" cy="2476136"/>
          </a:xfrm>
          <a:prstGeom prst="rect">
            <a:avLst/>
          </a:prstGeom>
        </p:spPr>
      </p:pic>
      <p:sp>
        <p:nvSpPr>
          <p:cNvPr id="3" name="Content Placeholder 2"/>
          <p:cNvSpPr>
            <a:spLocks noGrp="1"/>
          </p:cNvSpPr>
          <p:nvPr>
            <p:ph sz="quarter" idx="1"/>
          </p:nvPr>
        </p:nvSpPr>
        <p:spPr>
          <a:xfrm>
            <a:off x="3858509" y="2198914"/>
            <a:ext cx="4803797" cy="3670180"/>
          </a:xfrm>
        </p:spPr>
        <p:txBody>
          <a:bodyPr>
            <a:normAutofit/>
          </a:bodyPr>
          <a:lstStyle/>
          <a:p>
            <a:pPr marL="290513" indent="-290513">
              <a:buClr>
                <a:srgbClr val="5C8F48"/>
              </a:buClr>
              <a:buSzPct val="125000"/>
              <a:buFont typeface="Courier New" panose="02070309020205020404" pitchFamily="49" charset="0"/>
              <a:buChar char="o"/>
            </a:pPr>
            <a:r>
              <a:rPr lang="en-US" dirty="0">
                <a:latin typeface="+mj-lt"/>
                <a:cs typeface="Times" pitchFamily="18" charset="0"/>
              </a:rPr>
              <a:t>All JOURNEYS’ volunteers are required to participate in a screening process through the </a:t>
            </a:r>
            <a:r>
              <a:rPr lang="en-US" dirty="0">
                <a:latin typeface="+mj-lt"/>
              </a:rPr>
              <a:t>Dru </a:t>
            </a:r>
            <a:r>
              <a:rPr lang="en-US" dirty="0" err="1">
                <a:latin typeface="+mj-lt"/>
              </a:rPr>
              <a:t>Sjodin</a:t>
            </a:r>
            <a:r>
              <a:rPr lang="en-US" dirty="0">
                <a:latin typeface="+mj-lt"/>
              </a:rPr>
              <a:t> National Sex Offender Public Website (NSOPW)</a:t>
            </a:r>
          </a:p>
          <a:p>
            <a:pPr marL="290513" indent="-290513">
              <a:buClr>
                <a:srgbClr val="5C8F48"/>
              </a:buClr>
              <a:buSzPct val="125000"/>
              <a:buFont typeface="Courier New" panose="02070309020205020404" pitchFamily="49" charset="0"/>
              <a:buChar char="o"/>
            </a:pPr>
            <a:r>
              <a:rPr lang="en-US" dirty="0">
                <a:latin typeface="+mj-lt"/>
              </a:rPr>
              <a:t>A JOURNEYS staff will run the background test for you using </a:t>
            </a:r>
            <a:r>
              <a:rPr lang="en-US" dirty="0">
                <a:latin typeface="+mj-lt"/>
                <a:hlinkClick r:id="rId5"/>
              </a:rPr>
              <a:t>this website</a:t>
            </a:r>
            <a:endParaRPr lang="en-US" dirty="0">
              <a:latin typeface="+mj-lt"/>
            </a:endParaRPr>
          </a:p>
          <a:p>
            <a:pPr marL="290513" indent="-290513">
              <a:buClr>
                <a:srgbClr val="5C8F48"/>
              </a:buClr>
              <a:buSzPct val="125000"/>
              <a:buFont typeface="Courier New" panose="02070309020205020404" pitchFamily="49" charset="0"/>
              <a:buChar char="o"/>
            </a:pPr>
            <a:endParaRPr lang="en-US" dirty="0">
              <a:latin typeface="+mj-lt"/>
            </a:endParaRPr>
          </a:p>
          <a:p>
            <a:pPr marL="290513" indent="-290513">
              <a:buClr>
                <a:srgbClr val="5C8F48"/>
              </a:buClr>
              <a:buSzPct val="125000"/>
              <a:buFont typeface="Courier New" panose="02070309020205020404" pitchFamily="49" charset="0"/>
              <a:buChar char="o"/>
            </a:pPr>
            <a:endParaRPr lang="en-US" dirty="0">
              <a:latin typeface="+mj-lt"/>
            </a:endParaRPr>
          </a:p>
        </p:txBody>
      </p:sp>
      <p:sp>
        <p:nvSpPr>
          <p:cNvPr id="16" name="Rectangle 15">
            <a:extLst>
              <a:ext uri="{FF2B5EF4-FFF2-40B4-BE49-F238E27FC236}">
                <a16:creationId xmlns:a16="http://schemas.microsoft.com/office/drawing/2014/main" id="{51DDD252-D7C8-4CE5-9C61-D60D722BC2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8" name="Rectangle 17">
            <a:extLst>
              <a:ext uri="{FF2B5EF4-FFF2-40B4-BE49-F238E27FC236}">
                <a16:creationId xmlns:a16="http://schemas.microsoft.com/office/drawing/2014/main" id="{2FBD75F5-C49C-4F6A-8D43-7A5939C233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0643630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5E5508-EE86-442A-8B38-7B0A954549CD}"/>
              </a:ext>
            </a:extLst>
          </p:cNvPr>
          <p:cNvSpPr>
            <a:spLocks noGrp="1"/>
          </p:cNvSpPr>
          <p:nvPr>
            <p:ph type="title"/>
          </p:nvPr>
        </p:nvSpPr>
        <p:spPr>
          <a:xfrm>
            <a:off x="3886200" y="634946"/>
            <a:ext cx="4776107" cy="1450757"/>
          </a:xfrm>
        </p:spPr>
        <p:txBody>
          <a:bodyPr>
            <a:normAutofit fontScale="90000"/>
          </a:bodyPr>
          <a:lstStyle/>
          <a:p>
            <a:r>
              <a:rPr lang="en-US" b="1" dirty="0">
                <a:cs typeface="Times" pitchFamily="18" charset="0"/>
              </a:rPr>
              <a:t>Volunteer Information Form</a:t>
            </a:r>
            <a:br>
              <a:rPr lang="en-US" b="1" dirty="0">
                <a:cs typeface="Times" pitchFamily="18" charset="0"/>
              </a:rPr>
            </a:br>
            <a:r>
              <a:rPr lang="en-US" b="1" dirty="0">
                <a:cs typeface="Times" pitchFamily="18" charset="0"/>
              </a:rPr>
              <a:t>(required)</a:t>
            </a:r>
            <a:endParaRPr lang="en-US" b="1" dirty="0"/>
          </a:p>
        </p:txBody>
      </p:sp>
      <p:pic>
        <p:nvPicPr>
          <p:cNvPr id="5" name="Picture 4" descr="Locator flag on a city map">
            <a:extLst>
              <a:ext uri="{FF2B5EF4-FFF2-40B4-BE49-F238E27FC236}">
                <a16:creationId xmlns:a16="http://schemas.microsoft.com/office/drawing/2014/main" id="{A4584F51-0209-AECD-2786-96D4FF3E1F19}"/>
              </a:ext>
            </a:extLst>
          </p:cNvPr>
          <p:cNvPicPr>
            <a:picLocks noChangeAspect="1"/>
          </p:cNvPicPr>
          <p:nvPr/>
        </p:nvPicPr>
        <p:blipFill rotWithShape="1">
          <a:blip r:embed="rId3"/>
          <a:srcRect l="11705" r="54379" b="1"/>
          <a:stretch/>
        </p:blipFill>
        <p:spPr>
          <a:xfrm>
            <a:off x="20" y="-12128"/>
            <a:ext cx="3490702" cy="6870127"/>
          </a:xfrm>
          <a:prstGeom prst="rect">
            <a:avLst/>
          </a:prstGeom>
        </p:spPr>
      </p:pic>
      <p:cxnSp>
        <p:nvCxnSpPr>
          <p:cNvPr id="13" name="Straight Connector 12">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65712" y="2085703"/>
            <a:ext cx="4628015"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2A5370A-1253-43A7-A9D4-887AFC2A78E6}"/>
              </a:ext>
            </a:extLst>
          </p:cNvPr>
          <p:cNvSpPr>
            <a:spLocks noGrp="1"/>
          </p:cNvSpPr>
          <p:nvPr>
            <p:ph idx="1"/>
          </p:nvPr>
        </p:nvSpPr>
        <p:spPr>
          <a:xfrm>
            <a:off x="3886200" y="2198914"/>
            <a:ext cx="4776107" cy="3670180"/>
          </a:xfrm>
        </p:spPr>
        <p:txBody>
          <a:bodyPr>
            <a:normAutofit/>
          </a:bodyPr>
          <a:lstStyle/>
          <a:p>
            <a:pPr marL="0" indent="0">
              <a:buNone/>
            </a:pPr>
            <a:r>
              <a:rPr lang="en-US" dirty="0">
                <a:cs typeface="Times" pitchFamily="18" charset="0"/>
                <a:hlinkClick r:id="rId4"/>
              </a:rPr>
              <a:t>https://journeystheroadhome.kindful.com/register/volunteer-registration-2022</a:t>
            </a:r>
            <a:endParaRPr lang="en-US" dirty="0">
              <a:cs typeface="Times" pitchFamily="18" charset="0"/>
            </a:endParaRPr>
          </a:p>
          <a:p>
            <a:endParaRPr lang="en-US" dirty="0"/>
          </a:p>
        </p:txBody>
      </p:sp>
    </p:spTree>
    <p:extLst>
      <p:ext uri="{BB962C8B-B14F-4D97-AF65-F5344CB8AC3E}">
        <p14:creationId xmlns:p14="http://schemas.microsoft.com/office/powerpoint/2010/main" val="34721979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50460" y="1416676"/>
            <a:ext cx="7604897" cy="2932546"/>
          </a:xfrm>
        </p:spPr>
        <p:txBody>
          <a:bodyPr>
            <a:noAutofit/>
          </a:bodyPr>
          <a:lstStyle/>
          <a:p>
            <a:pPr algn="ctr"/>
            <a:r>
              <a:rPr lang="en-US" sz="3600" b="1" dirty="0">
                <a:solidFill>
                  <a:srgbClr val="5C8F48"/>
                </a:solidFill>
              </a:rPr>
              <a:t>Contact Danielle </a:t>
            </a:r>
            <a:r>
              <a:rPr lang="en-US" sz="3600" b="1" dirty="0" err="1">
                <a:solidFill>
                  <a:srgbClr val="5C8F48"/>
                </a:solidFill>
              </a:rPr>
              <a:t>Kadamian</a:t>
            </a:r>
            <a:r>
              <a:rPr lang="en-US" sz="3600" b="1" dirty="0">
                <a:solidFill>
                  <a:srgbClr val="5C8F48"/>
                </a:solidFill>
              </a:rPr>
              <a:t> at </a:t>
            </a:r>
            <a:r>
              <a:rPr lang="en-US" sz="3600" b="1" dirty="0">
                <a:solidFill>
                  <a:srgbClr val="5C8F48"/>
                </a:solidFill>
                <a:hlinkClick r:id="rId3"/>
              </a:rPr>
              <a:t>d.kadamian@journeystheroadhome.org</a:t>
            </a:r>
            <a:r>
              <a:rPr lang="en-US" sz="3600" b="1" dirty="0">
                <a:solidFill>
                  <a:srgbClr val="5C8F48"/>
                </a:solidFill>
              </a:rPr>
              <a:t> </a:t>
            </a:r>
            <a:br>
              <a:rPr lang="en-US" sz="6000" b="1" dirty="0">
                <a:solidFill>
                  <a:srgbClr val="5C8F48"/>
                </a:solidFill>
              </a:rPr>
            </a:br>
            <a:br>
              <a:rPr lang="en-US" sz="6000" b="1" dirty="0">
                <a:solidFill>
                  <a:srgbClr val="5C8F48"/>
                </a:solidFill>
              </a:rPr>
            </a:br>
            <a:r>
              <a:rPr lang="en-US" sz="6000" b="1" dirty="0">
                <a:solidFill>
                  <a:srgbClr val="5C8F48"/>
                </a:solidFill>
              </a:rPr>
              <a:t>Thank you!</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6334" y="5596128"/>
            <a:ext cx="1191332" cy="1261872"/>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935817" y="752602"/>
            <a:ext cx="6198243" cy="956532"/>
          </a:xfrm>
        </p:spPr>
        <p:txBody>
          <a:bodyPr>
            <a:normAutofit/>
          </a:bodyPr>
          <a:lstStyle/>
          <a:p>
            <a:r>
              <a:rPr lang="en-US" sz="3600" b="1" dirty="0">
                <a:solidFill>
                  <a:srgbClr val="5C8F48"/>
                </a:solidFill>
                <a:cs typeface="Arial Black"/>
              </a:rPr>
              <a:t>Who do we serve?</a:t>
            </a:r>
          </a:p>
        </p:txBody>
      </p:sp>
      <p:sp>
        <p:nvSpPr>
          <p:cNvPr id="5" name="Content Placeholder 2"/>
          <p:cNvSpPr>
            <a:spLocks noGrp="1"/>
          </p:cNvSpPr>
          <p:nvPr>
            <p:ph idx="1"/>
          </p:nvPr>
        </p:nvSpPr>
        <p:spPr>
          <a:xfrm>
            <a:off x="1193800" y="1993693"/>
            <a:ext cx="6748272" cy="1805798"/>
          </a:xfrm>
        </p:spPr>
        <p:txBody>
          <a:bodyPr>
            <a:noAutofit/>
          </a:bodyPr>
          <a:lstStyle/>
          <a:p>
            <a:pPr algn="ctr">
              <a:lnSpc>
                <a:spcPct val="120000"/>
              </a:lnSpc>
              <a:buClr>
                <a:srgbClr val="5C8F48"/>
              </a:buClr>
              <a:buSzPct val="125000"/>
              <a:buNone/>
            </a:pPr>
            <a:r>
              <a:rPr lang="en-US" sz="2800" dirty="0">
                <a:solidFill>
                  <a:schemeClr val="tx1">
                    <a:lumMod val="65000"/>
                    <a:lumOff val="35000"/>
                  </a:schemeClr>
                </a:solidFill>
                <a:latin typeface="+mj-lt"/>
                <a:cs typeface="Times" pitchFamily="18" charset="0"/>
              </a:rPr>
              <a:t>JOURNEYS provides services to anyone who is without housing or at risk of losing housing in our service area.</a:t>
            </a:r>
          </a:p>
        </p:txBody>
      </p:sp>
      <p:pic>
        <p:nvPicPr>
          <p:cNvPr id="31748" name="Picture 4" descr="http://static.tumblr.com/10660fbbe312eef5905dc30eace4e1e2/lzh5pe7/Rnlnuxt9z/tumblr_static_juuevveckwgcc8sc8000c44s.png"/>
          <p:cNvPicPr>
            <a:picLocks noChangeAspect="1" noChangeArrowheads="1"/>
          </p:cNvPicPr>
          <p:nvPr/>
        </p:nvPicPr>
        <p:blipFill>
          <a:blip r:embed="rId3"/>
          <a:srcRect/>
          <a:stretch>
            <a:fillRect/>
          </a:stretch>
        </p:blipFill>
        <p:spPr bwMode="auto">
          <a:xfrm>
            <a:off x="5373132" y="4173427"/>
            <a:ext cx="2490110" cy="1743077"/>
          </a:xfrm>
          <a:prstGeom prst="rect">
            <a:avLst/>
          </a:prstGeom>
          <a:noFill/>
        </p:spPr>
      </p:pic>
      <p:sp>
        <p:nvSpPr>
          <p:cNvPr id="9" name="TextBox 8"/>
          <p:cNvSpPr txBox="1"/>
          <p:nvPr/>
        </p:nvSpPr>
        <p:spPr>
          <a:xfrm>
            <a:off x="935817" y="4173427"/>
            <a:ext cx="4236645" cy="1138773"/>
          </a:xfrm>
          <a:prstGeom prst="rect">
            <a:avLst/>
          </a:prstGeom>
          <a:noFill/>
        </p:spPr>
        <p:txBody>
          <a:bodyPr wrap="square" rtlCol="0">
            <a:spAutoFit/>
          </a:bodyPr>
          <a:lstStyle/>
          <a:p>
            <a:pPr>
              <a:lnSpc>
                <a:spcPct val="120000"/>
              </a:lnSpc>
              <a:buClr>
                <a:srgbClr val="5C8F48"/>
              </a:buClr>
              <a:buSzPct val="125000"/>
              <a:buNone/>
            </a:pPr>
            <a:endParaRPr lang="en-US" sz="2000" dirty="0">
              <a:solidFill>
                <a:schemeClr val="tx1">
                  <a:lumMod val="65000"/>
                  <a:lumOff val="35000"/>
                </a:schemeClr>
              </a:solidFill>
              <a:latin typeface="+mj-lt"/>
              <a:cs typeface="Times" pitchFamily="18" charset="0"/>
            </a:endParaRPr>
          </a:p>
          <a:p>
            <a:pPr algn="ctr">
              <a:lnSpc>
                <a:spcPct val="120000"/>
              </a:lnSpc>
              <a:buClr>
                <a:srgbClr val="5C8F48"/>
              </a:buClr>
              <a:buSzPct val="125000"/>
              <a:buNone/>
            </a:pPr>
            <a:r>
              <a:rPr lang="en-US" sz="2000" i="1" dirty="0">
                <a:solidFill>
                  <a:srgbClr val="5C8F48"/>
                </a:solidFill>
                <a:latin typeface="+mj-lt"/>
                <a:cs typeface="Times" pitchFamily="18" charset="0"/>
              </a:rPr>
              <a:t>**ALL SERVICES ARE FREE**</a:t>
            </a:r>
          </a:p>
          <a:p>
            <a:endParaRPr lang="en-US" sz="2000" dirty="0">
              <a:latin typeface="+mj-lt"/>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6334" y="5596128"/>
            <a:ext cx="1191332" cy="1261872"/>
          </a:xfrm>
          <a:prstGeom prst="rect">
            <a:avLst/>
          </a:prstGeom>
        </p:spPr>
      </p:pic>
    </p:spTree>
    <p:extLst>
      <p:ext uri="{BB962C8B-B14F-4D97-AF65-F5344CB8AC3E}">
        <p14:creationId xmlns:p14="http://schemas.microsoft.com/office/powerpoint/2010/main" val="473572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879676" y="878910"/>
            <a:ext cx="7384648" cy="1318653"/>
          </a:xfrm>
        </p:spPr>
        <p:txBody>
          <a:bodyPr>
            <a:normAutofit/>
          </a:bodyPr>
          <a:lstStyle/>
          <a:p>
            <a:r>
              <a:rPr lang="en-US" sz="3600" b="1" dirty="0">
                <a:solidFill>
                  <a:srgbClr val="5C8F48"/>
                </a:solidFill>
                <a:latin typeface="Calibri Light (Headings)"/>
                <a:cs typeface="Arial Black"/>
              </a:rPr>
              <a:t>Who do we help?</a:t>
            </a:r>
            <a:br>
              <a:rPr lang="en-US" sz="3600" dirty="0">
                <a:solidFill>
                  <a:srgbClr val="5C8F48"/>
                </a:solidFill>
                <a:latin typeface="Calibri Light (Headings)"/>
                <a:cs typeface="Arial Black"/>
              </a:rPr>
            </a:br>
            <a:br>
              <a:rPr lang="en-US" sz="2800" dirty="0">
                <a:solidFill>
                  <a:srgbClr val="5C8F48"/>
                </a:solidFill>
                <a:latin typeface="Calibri Light (Headings)"/>
                <a:cs typeface="Times" pitchFamily="18" charset="0"/>
              </a:rPr>
            </a:br>
            <a:endParaRPr lang="en-US" sz="2800" dirty="0">
              <a:solidFill>
                <a:srgbClr val="5C8F48"/>
              </a:solidFill>
              <a:latin typeface="Calibri Light (Headings)"/>
              <a:cs typeface="Arial"/>
            </a:endParaRPr>
          </a:p>
        </p:txBody>
      </p:sp>
      <p:graphicFrame>
        <p:nvGraphicFramePr>
          <p:cNvPr id="7" name="Chart 6"/>
          <p:cNvGraphicFramePr/>
          <p:nvPr>
            <p:extLst>
              <p:ext uri="{D42A27DB-BD31-4B8C-83A1-F6EECF244321}">
                <p14:modId xmlns:p14="http://schemas.microsoft.com/office/powerpoint/2010/main" val="527711911"/>
              </p:ext>
            </p:extLst>
          </p:nvPr>
        </p:nvGraphicFramePr>
        <p:xfrm>
          <a:off x="2176378" y="1998987"/>
          <a:ext cx="3669359" cy="4398263"/>
        </p:xfrm>
        <a:graphic>
          <a:graphicData uri="http://schemas.openxmlformats.org/drawingml/2006/chart">
            <c:chart xmlns:c="http://schemas.openxmlformats.org/drawingml/2006/chart" xmlns:r="http://schemas.openxmlformats.org/officeDocument/2006/relationships" r:id="rId3"/>
          </a:graphicData>
        </a:graphic>
      </p:graphicFrame>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1058" y="5596128"/>
            <a:ext cx="1191332" cy="1261872"/>
          </a:xfrm>
          <a:prstGeom prst="rect">
            <a:avLst/>
          </a:prstGeom>
        </p:spPr>
      </p:pic>
      <p:pic>
        <p:nvPicPr>
          <p:cNvPr id="3" name="Picture 2" descr="Chart, pie chart">
            <a:extLst>
              <a:ext uri="{FF2B5EF4-FFF2-40B4-BE49-F238E27FC236}">
                <a16:creationId xmlns:a16="http://schemas.microsoft.com/office/drawing/2014/main" id="{0D835246-CD51-0551-9016-216DB68828C7}"/>
              </a:ext>
            </a:extLst>
          </p:cNvPr>
          <p:cNvPicPr>
            <a:picLocks noChangeAspect="1"/>
          </p:cNvPicPr>
          <p:nvPr/>
        </p:nvPicPr>
        <p:blipFill>
          <a:blip r:embed="rId5"/>
          <a:stretch>
            <a:fillRect/>
          </a:stretch>
        </p:blipFill>
        <p:spPr>
          <a:xfrm>
            <a:off x="188057" y="1804625"/>
            <a:ext cx="4095190" cy="3586525"/>
          </a:xfrm>
          <a:prstGeom prst="rect">
            <a:avLst/>
          </a:prstGeom>
        </p:spPr>
      </p:pic>
      <p:pic>
        <p:nvPicPr>
          <p:cNvPr id="6" name="Picture 5" descr="Chart, pie chart">
            <a:extLst>
              <a:ext uri="{FF2B5EF4-FFF2-40B4-BE49-F238E27FC236}">
                <a16:creationId xmlns:a16="http://schemas.microsoft.com/office/drawing/2014/main" id="{3D4E271C-5E6A-D08A-9936-8BA1F6554AEA}"/>
              </a:ext>
            </a:extLst>
          </p:cNvPr>
          <p:cNvPicPr>
            <a:picLocks noChangeAspect="1"/>
          </p:cNvPicPr>
          <p:nvPr/>
        </p:nvPicPr>
        <p:blipFill>
          <a:blip r:embed="rId6"/>
          <a:stretch>
            <a:fillRect/>
          </a:stretch>
        </p:blipFill>
        <p:spPr>
          <a:xfrm>
            <a:off x="4555436" y="1799809"/>
            <a:ext cx="4030562" cy="3989095"/>
          </a:xfrm>
          <a:prstGeom prst="rect">
            <a:avLst/>
          </a:prstGeom>
        </p:spPr>
      </p:pic>
    </p:spTree>
    <p:extLst>
      <p:ext uri="{BB962C8B-B14F-4D97-AF65-F5344CB8AC3E}">
        <p14:creationId xmlns:p14="http://schemas.microsoft.com/office/powerpoint/2010/main" val="15701107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E5958DBC-F4DA-42A8-8C52-860179790E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a:spLocks noGrp="1"/>
          </p:cNvSpPr>
          <p:nvPr>
            <p:ph type="title"/>
          </p:nvPr>
        </p:nvSpPr>
        <p:spPr>
          <a:xfrm>
            <a:off x="3858509" y="634946"/>
            <a:ext cx="4803797" cy="1450757"/>
          </a:xfrm>
        </p:spPr>
        <p:txBody>
          <a:bodyPr>
            <a:normAutofit/>
          </a:bodyPr>
          <a:lstStyle/>
          <a:p>
            <a:r>
              <a:rPr lang="en-US" sz="3400" b="1">
                <a:cs typeface="Arial Black"/>
              </a:rPr>
              <a:t>What causes people to experience homelessness?</a:t>
            </a:r>
          </a:p>
        </p:txBody>
      </p:sp>
      <p:pic>
        <p:nvPicPr>
          <p:cNvPr id="2050" name="Picture 2" descr="Z:\PHOTOS\Staff and Volunteers\Jon Counseling.jpg"/>
          <p:cNvPicPr>
            <a:picLocks noChangeAspect="1" noChangeArrowheads="1"/>
          </p:cNvPicPr>
          <p:nvPr/>
        </p:nvPicPr>
        <p:blipFill>
          <a:blip r:embed="rId3"/>
          <a:stretch>
            <a:fillRect/>
          </a:stretch>
        </p:blipFill>
        <p:spPr bwMode="auto">
          <a:xfrm>
            <a:off x="475499" y="790221"/>
            <a:ext cx="3015223" cy="2057889"/>
          </a:xfrm>
          <a:prstGeom prst="rect">
            <a:avLst/>
          </a:prstGeom>
          <a:noFill/>
        </p:spPr>
      </p:pic>
      <p:cxnSp>
        <p:nvCxnSpPr>
          <p:cNvPr id="2057" name="Straight Connector 2056">
            <a:extLst>
              <a:ext uri="{FF2B5EF4-FFF2-40B4-BE49-F238E27FC236}">
                <a16:creationId xmlns:a16="http://schemas.microsoft.com/office/drawing/2014/main" id="{79FCC9A9-2031-4283-9B27-34B62BB7F30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85935" y="2086188"/>
            <a:ext cx="43891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179" y="3218101"/>
            <a:ext cx="2011861" cy="2476136"/>
          </a:xfrm>
          <a:prstGeom prst="rect">
            <a:avLst/>
          </a:prstGeom>
        </p:spPr>
      </p:pic>
      <p:sp>
        <p:nvSpPr>
          <p:cNvPr id="5" name="Content Placeholder 2"/>
          <p:cNvSpPr>
            <a:spLocks noGrp="1"/>
          </p:cNvSpPr>
          <p:nvPr>
            <p:ph idx="1"/>
          </p:nvPr>
        </p:nvSpPr>
        <p:spPr>
          <a:xfrm>
            <a:off x="3858509" y="2198914"/>
            <a:ext cx="4803797" cy="3670180"/>
          </a:xfrm>
        </p:spPr>
        <p:txBody>
          <a:bodyPr>
            <a:normAutofit/>
          </a:bodyPr>
          <a:lstStyle/>
          <a:p>
            <a:pPr marL="0" indent="0">
              <a:buNone/>
            </a:pPr>
            <a:r>
              <a:rPr lang="en-US">
                <a:latin typeface="+mj-lt"/>
                <a:cs typeface="Times" pitchFamily="18" charset="0"/>
              </a:rPr>
              <a:t> People without housing fall into three groups:</a:t>
            </a:r>
          </a:p>
          <a:p>
            <a:pPr marL="457200" indent="-457200">
              <a:buFont typeface="+mj-lt"/>
              <a:buAutoNum type="arabicPeriod"/>
            </a:pPr>
            <a:r>
              <a:rPr lang="en-US">
                <a:latin typeface="+mj-lt"/>
                <a:cs typeface="Times" pitchFamily="18" charset="0"/>
              </a:rPr>
              <a:t>Short Term Loss of Housing (2 weeks or less)</a:t>
            </a:r>
            <a:endParaRPr lang="en-US" i="1">
              <a:latin typeface="+mj-lt"/>
              <a:cs typeface="Times" pitchFamily="18" charset="0"/>
            </a:endParaRPr>
          </a:p>
          <a:p>
            <a:pPr marL="457200" indent="-457200">
              <a:buFont typeface="+mj-lt"/>
              <a:buAutoNum type="arabicPeriod"/>
            </a:pPr>
            <a:r>
              <a:rPr lang="en-US">
                <a:latin typeface="+mj-lt"/>
                <a:cs typeface="Times" pitchFamily="18" charset="0"/>
              </a:rPr>
              <a:t>One Shelter Season Without Housing</a:t>
            </a:r>
            <a:endParaRPr lang="en-US" i="1">
              <a:latin typeface="+mj-lt"/>
              <a:cs typeface="Times" pitchFamily="18" charset="0"/>
            </a:endParaRPr>
          </a:p>
          <a:p>
            <a:pPr marL="457200" indent="-457200">
              <a:buFont typeface="+mj-lt"/>
              <a:buAutoNum type="arabicPeriod"/>
            </a:pPr>
            <a:r>
              <a:rPr lang="en-US">
                <a:latin typeface="+mj-lt"/>
                <a:cs typeface="Times" pitchFamily="18" charset="0"/>
              </a:rPr>
              <a:t>Long Term Loss of Housing (1+ yrs.)</a:t>
            </a:r>
            <a:br>
              <a:rPr lang="en-US">
                <a:latin typeface="+mj-lt"/>
                <a:cs typeface="Times" pitchFamily="18" charset="0"/>
              </a:rPr>
            </a:br>
            <a:endParaRPr lang="en-US" i="1">
              <a:latin typeface="+mj-lt"/>
              <a:cs typeface="Times" pitchFamily="18" charset="0"/>
            </a:endParaRPr>
          </a:p>
        </p:txBody>
      </p:sp>
      <p:sp>
        <p:nvSpPr>
          <p:cNvPr id="2059" name="Rectangle 2058">
            <a:extLst>
              <a:ext uri="{FF2B5EF4-FFF2-40B4-BE49-F238E27FC236}">
                <a16:creationId xmlns:a16="http://schemas.microsoft.com/office/drawing/2014/main" id="{51DDD252-D7C8-4CE5-9C61-D60D722BC2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061" name="Rectangle 2060">
            <a:extLst>
              <a:ext uri="{FF2B5EF4-FFF2-40B4-BE49-F238E27FC236}">
                <a16:creationId xmlns:a16="http://schemas.microsoft.com/office/drawing/2014/main" id="{2FBD75F5-C49C-4F6A-8D43-7A5939C233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9568783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62" name="Rectangle 6161">
            <a:extLst>
              <a:ext uri="{FF2B5EF4-FFF2-40B4-BE49-F238E27FC236}">
                <a16:creationId xmlns:a16="http://schemas.microsoft.com/office/drawing/2014/main" id="{E5958DBC-F4DA-42A8-8C52-860179790E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a:spLocks noGrp="1"/>
          </p:cNvSpPr>
          <p:nvPr>
            <p:ph type="title"/>
          </p:nvPr>
        </p:nvSpPr>
        <p:spPr>
          <a:xfrm>
            <a:off x="3858508" y="-14307"/>
            <a:ext cx="4803797" cy="1450757"/>
          </a:xfrm>
        </p:spPr>
        <p:txBody>
          <a:bodyPr>
            <a:normAutofit/>
          </a:bodyPr>
          <a:lstStyle/>
          <a:p>
            <a:r>
              <a:rPr lang="en-US" b="1" dirty="0">
                <a:cs typeface="Arial Black"/>
              </a:rPr>
              <a:t>What do we do?</a:t>
            </a:r>
          </a:p>
        </p:txBody>
      </p:sp>
      <p:pic>
        <p:nvPicPr>
          <p:cNvPr id="6146" name="Picture 2" descr="Z:\PHOTOS\Website\iStock_hands.jpg"/>
          <p:cNvPicPr>
            <a:picLocks noChangeAspect="1" noChangeArrowheads="1"/>
          </p:cNvPicPr>
          <p:nvPr/>
        </p:nvPicPr>
        <p:blipFill>
          <a:blip r:embed="rId3"/>
          <a:stretch>
            <a:fillRect/>
          </a:stretch>
        </p:blipFill>
        <p:spPr bwMode="auto">
          <a:xfrm>
            <a:off x="475499" y="711072"/>
            <a:ext cx="3015223" cy="2216188"/>
          </a:xfrm>
          <a:prstGeom prst="rect">
            <a:avLst/>
          </a:prstGeom>
        </p:spPr>
      </p:pic>
      <p:cxnSp>
        <p:nvCxnSpPr>
          <p:cNvPr id="6164" name="Straight Connector 6163">
            <a:extLst>
              <a:ext uri="{FF2B5EF4-FFF2-40B4-BE49-F238E27FC236}">
                <a16:creationId xmlns:a16="http://schemas.microsoft.com/office/drawing/2014/main" id="{79FCC9A9-2031-4283-9B27-34B62BB7F30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85935" y="2086188"/>
            <a:ext cx="43891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179" y="3218101"/>
            <a:ext cx="2011861" cy="2476136"/>
          </a:xfrm>
          <a:prstGeom prst="rect">
            <a:avLst/>
          </a:prstGeom>
        </p:spPr>
      </p:pic>
      <p:sp>
        <p:nvSpPr>
          <p:cNvPr id="5" name="Content Placeholder 2"/>
          <p:cNvSpPr>
            <a:spLocks noGrp="1"/>
          </p:cNvSpPr>
          <p:nvPr>
            <p:ph idx="1"/>
          </p:nvPr>
        </p:nvSpPr>
        <p:spPr>
          <a:xfrm>
            <a:off x="3858507" y="1593910"/>
            <a:ext cx="4803797" cy="3670180"/>
          </a:xfrm>
        </p:spPr>
        <p:txBody>
          <a:bodyPr>
            <a:normAutofit fontScale="77500" lnSpcReduction="20000"/>
          </a:bodyPr>
          <a:lstStyle/>
          <a:p>
            <a:pPr marL="0" indent="0">
              <a:buNone/>
            </a:pPr>
            <a:r>
              <a:rPr lang="en-US" sz="1600" b="1" dirty="0">
                <a:latin typeface="+mj-lt"/>
                <a:cs typeface="Times" pitchFamily="18" charset="0"/>
              </a:rPr>
              <a:t>Hotel Program</a:t>
            </a:r>
          </a:p>
          <a:p>
            <a:pPr marL="0" indent="0">
              <a:buNone/>
            </a:pPr>
            <a:r>
              <a:rPr lang="en-US" sz="1600" dirty="0">
                <a:latin typeface="+mj-lt"/>
                <a:cs typeface="Times" pitchFamily="18" charset="0"/>
              </a:rPr>
              <a:t>During the pandemic JOURNEYS pivoted to hotel shelter to keep clients safe. </a:t>
            </a:r>
            <a:endParaRPr lang="en-US" sz="1600" b="1" dirty="0">
              <a:latin typeface="+mj-lt"/>
              <a:cs typeface="Times" pitchFamily="18" charset="0"/>
            </a:endParaRPr>
          </a:p>
          <a:p>
            <a:pPr marL="0" indent="0">
              <a:buNone/>
            </a:pPr>
            <a:r>
              <a:rPr lang="en-US" sz="1600" b="1" dirty="0">
                <a:latin typeface="+mj-lt"/>
                <a:cs typeface="Times" pitchFamily="18" charset="0"/>
              </a:rPr>
              <a:t>PADS</a:t>
            </a:r>
          </a:p>
          <a:p>
            <a:pPr marL="0" indent="0">
              <a:buNone/>
            </a:pPr>
            <a:r>
              <a:rPr lang="en-US" sz="1600" dirty="0">
                <a:latin typeface="+mj-lt"/>
                <a:cs typeface="Times" pitchFamily="18" charset="0"/>
              </a:rPr>
              <a:t>Public Action Demands Shelter partners with local churches to provide shelter nightly.</a:t>
            </a:r>
            <a:endParaRPr lang="en-US" sz="1600" b="1" dirty="0">
              <a:latin typeface="+mj-lt"/>
              <a:cs typeface="Times" pitchFamily="18" charset="0"/>
            </a:endParaRPr>
          </a:p>
          <a:p>
            <a:pPr marL="0" indent="0">
              <a:buNone/>
            </a:pPr>
            <a:r>
              <a:rPr lang="en-US" sz="1600" b="1" dirty="0">
                <a:latin typeface="+mj-lt"/>
                <a:cs typeface="Times" pitchFamily="18" charset="0"/>
              </a:rPr>
              <a:t>HOPE Center</a:t>
            </a:r>
          </a:p>
          <a:p>
            <a:pPr marL="0" indent="0">
              <a:buNone/>
            </a:pPr>
            <a:r>
              <a:rPr lang="en-US" sz="1600" dirty="0">
                <a:latin typeface="+mj-lt"/>
                <a:cs typeface="Times" pitchFamily="18" charset="0"/>
              </a:rPr>
              <a:t>This includes services such as the clothing closet, food pantry, and support from case managers. </a:t>
            </a:r>
          </a:p>
          <a:p>
            <a:pPr marL="0" indent="0">
              <a:buNone/>
            </a:pPr>
            <a:r>
              <a:rPr lang="en-US" sz="1600" b="1" dirty="0">
                <a:latin typeface="+mj-lt"/>
                <a:cs typeface="Times" pitchFamily="18" charset="0"/>
              </a:rPr>
              <a:t>Pathways Housing Readiness Program</a:t>
            </a:r>
          </a:p>
          <a:p>
            <a:pPr marL="0" indent="0">
              <a:buNone/>
            </a:pPr>
            <a:r>
              <a:rPr lang="en-US" sz="1600" dirty="0">
                <a:latin typeface="+mj-lt"/>
                <a:cs typeface="Times" pitchFamily="18" charset="0"/>
              </a:rPr>
              <a:t>This program helps stabilize clients and adjust to be able to successfully transfer to permanent housing. </a:t>
            </a:r>
          </a:p>
          <a:p>
            <a:pPr marL="0" indent="0">
              <a:buNone/>
            </a:pPr>
            <a:r>
              <a:rPr lang="en-US" sz="1600" b="1" dirty="0">
                <a:latin typeface="+mj-lt"/>
                <a:cs typeface="Times" pitchFamily="18" charset="0"/>
              </a:rPr>
              <a:t>Interim Housing</a:t>
            </a:r>
          </a:p>
          <a:p>
            <a:pPr marL="0" indent="0">
              <a:buNone/>
            </a:pPr>
            <a:r>
              <a:rPr lang="en-US" sz="1600" dirty="0">
                <a:latin typeface="+mj-lt"/>
                <a:cs typeface="Times" pitchFamily="18" charset="0"/>
              </a:rPr>
              <a:t>A specialized upcoming shelter program geared towards clients who need more focused care staring in November. </a:t>
            </a:r>
          </a:p>
          <a:p>
            <a:pPr marL="0" indent="0">
              <a:buNone/>
            </a:pPr>
            <a:endParaRPr lang="en-US" sz="1600" b="1" dirty="0">
              <a:latin typeface="+mj-lt"/>
              <a:cs typeface="Times" pitchFamily="18" charset="0"/>
            </a:endParaRPr>
          </a:p>
        </p:txBody>
      </p:sp>
      <p:sp>
        <p:nvSpPr>
          <p:cNvPr id="6166" name="Rectangle 6165">
            <a:extLst>
              <a:ext uri="{FF2B5EF4-FFF2-40B4-BE49-F238E27FC236}">
                <a16:creationId xmlns:a16="http://schemas.microsoft.com/office/drawing/2014/main" id="{51DDD252-D7C8-4CE5-9C61-D60D722BC2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6168" name="Rectangle 6167">
            <a:extLst>
              <a:ext uri="{FF2B5EF4-FFF2-40B4-BE49-F238E27FC236}">
                <a16:creationId xmlns:a16="http://schemas.microsoft.com/office/drawing/2014/main" id="{2FBD75F5-C49C-4F6A-8D43-7A5939C233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644506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12">
            <a:extLst>
              <a:ext uri="{FF2B5EF4-FFF2-40B4-BE49-F238E27FC236}">
                <a16:creationId xmlns:a16="http://schemas.microsoft.com/office/drawing/2014/main" id="{BB2B8762-61F0-4F1B-9364-D633EE9D6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9" name="Rectangle 14">
            <a:extLst>
              <a:ext uri="{FF2B5EF4-FFF2-40B4-BE49-F238E27FC236}">
                <a16:creationId xmlns:a16="http://schemas.microsoft.com/office/drawing/2014/main" id="{E97675C8-1328-460C-9EBF-6B446B67EA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30" name="Straight Connector 16">
            <a:extLst>
              <a:ext uri="{FF2B5EF4-FFF2-40B4-BE49-F238E27FC236}">
                <a16:creationId xmlns:a16="http://schemas.microsoft.com/office/drawing/2014/main" id="{514EE78B-AF71-4195-A01B-F1165D9233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43"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1" name="Rectangle 18">
            <a:extLst>
              <a:ext uri="{FF2B5EF4-FFF2-40B4-BE49-F238E27FC236}">
                <a16:creationId xmlns:a16="http://schemas.microsoft.com/office/drawing/2014/main" id="{C6417104-D4C1-4710-9982-2154A7F484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a:spLocks noGrp="1"/>
          </p:cNvSpPr>
          <p:nvPr>
            <p:ph type="title"/>
          </p:nvPr>
        </p:nvSpPr>
        <p:spPr>
          <a:xfrm>
            <a:off x="475499" y="4550229"/>
            <a:ext cx="8181805" cy="1057655"/>
          </a:xfrm>
        </p:spPr>
        <p:txBody>
          <a:bodyPr vert="horz" lIns="91440" tIns="45720" rIns="91440" bIns="45720" rtlCol="0" anchor="b">
            <a:normAutofit/>
          </a:bodyPr>
          <a:lstStyle/>
          <a:p>
            <a:r>
              <a:rPr lang="en-US" b="1">
                <a:solidFill>
                  <a:schemeClr val="tx1">
                    <a:lumMod val="85000"/>
                    <a:lumOff val="15000"/>
                  </a:schemeClr>
                </a:solidFill>
              </a:rPr>
              <a:t>What does it mean to be </a:t>
            </a:r>
            <a:r>
              <a:rPr lang="en-US" b="1" i="1">
                <a:solidFill>
                  <a:schemeClr val="tx1">
                    <a:lumMod val="85000"/>
                    <a:lumOff val="15000"/>
                  </a:schemeClr>
                </a:solidFill>
              </a:rPr>
              <a:t>at risk</a:t>
            </a:r>
            <a:r>
              <a:rPr lang="en-US" b="1">
                <a:solidFill>
                  <a:schemeClr val="tx1">
                    <a:lumMod val="85000"/>
                    <a:lumOff val="15000"/>
                  </a:schemeClr>
                </a:solidFill>
              </a:rPr>
              <a:t>?</a:t>
            </a:r>
          </a:p>
        </p:txBody>
      </p:sp>
      <p:sp>
        <p:nvSpPr>
          <p:cNvPr id="5" name="Content Placeholder 2"/>
          <p:cNvSpPr>
            <a:spLocks noGrp="1"/>
          </p:cNvSpPr>
          <p:nvPr>
            <p:ph idx="1"/>
          </p:nvPr>
        </p:nvSpPr>
        <p:spPr>
          <a:xfrm>
            <a:off x="475499" y="5727515"/>
            <a:ext cx="8193826" cy="515477"/>
          </a:xfrm>
        </p:spPr>
        <p:txBody>
          <a:bodyPr vert="horz" lIns="91440" tIns="45720" rIns="91440" bIns="45720" rtlCol="0">
            <a:normAutofit/>
          </a:bodyPr>
          <a:lstStyle/>
          <a:p>
            <a:pPr marL="0" indent="0">
              <a:buNone/>
            </a:pPr>
            <a:r>
              <a:rPr lang="en-US" sz="1400" cap="all" spc="200">
                <a:solidFill>
                  <a:schemeClr val="tx1">
                    <a:lumMod val="85000"/>
                    <a:lumOff val="15000"/>
                  </a:schemeClr>
                </a:solidFill>
                <a:latin typeface="+mj-lt"/>
              </a:rPr>
              <a:t>A person or family that is </a:t>
            </a:r>
            <a:r>
              <a:rPr lang="en-US" sz="1400" b="1" i="1" u="sng" cap="all" spc="200">
                <a:solidFill>
                  <a:schemeClr val="tx1">
                    <a:lumMod val="85000"/>
                    <a:lumOff val="15000"/>
                  </a:schemeClr>
                </a:solidFill>
                <a:latin typeface="+mj-lt"/>
              </a:rPr>
              <a:t>at risk</a:t>
            </a:r>
            <a:r>
              <a:rPr lang="en-US" sz="1400" b="1" u="sng" cap="all" spc="200">
                <a:solidFill>
                  <a:schemeClr val="tx1">
                    <a:lumMod val="85000"/>
                    <a:lumOff val="15000"/>
                  </a:schemeClr>
                </a:solidFill>
                <a:latin typeface="+mj-lt"/>
              </a:rPr>
              <a:t> </a:t>
            </a:r>
            <a:r>
              <a:rPr lang="en-US" sz="1400" cap="all" spc="200">
                <a:solidFill>
                  <a:schemeClr val="tx1">
                    <a:lumMod val="85000"/>
                    <a:lumOff val="15000"/>
                  </a:schemeClr>
                </a:solidFill>
                <a:latin typeface="+mj-lt"/>
              </a:rPr>
              <a:t>is still housed but is struggling to maintain stable housing.</a:t>
            </a:r>
          </a:p>
        </p:txBody>
      </p:sp>
      <p:pic>
        <p:nvPicPr>
          <p:cNvPr id="3" name="Picture 2" descr="Chart, bar chart&#10;&#10;Description automatically generated">
            <a:extLst>
              <a:ext uri="{FF2B5EF4-FFF2-40B4-BE49-F238E27FC236}">
                <a16:creationId xmlns:a16="http://schemas.microsoft.com/office/drawing/2014/main" id="{20D060BF-7F73-3EF7-2FB6-7A09789B19BB}"/>
              </a:ext>
            </a:extLst>
          </p:cNvPr>
          <p:cNvPicPr>
            <a:picLocks noChangeAspect="1"/>
          </p:cNvPicPr>
          <p:nvPr/>
        </p:nvPicPr>
        <p:blipFill>
          <a:blip r:embed="rId3"/>
          <a:stretch>
            <a:fillRect/>
          </a:stretch>
        </p:blipFill>
        <p:spPr>
          <a:xfrm>
            <a:off x="48007" y="1171771"/>
            <a:ext cx="4722654" cy="3105145"/>
          </a:xfrm>
          <a:prstGeom prst="rect">
            <a:avLst/>
          </a:prstGeom>
        </p:spPr>
      </p:pic>
      <p:sp>
        <p:nvSpPr>
          <p:cNvPr id="32" name="Rectangle 20">
            <a:extLst>
              <a:ext uri="{FF2B5EF4-FFF2-40B4-BE49-F238E27FC236}">
                <a16:creationId xmlns:a16="http://schemas.microsoft.com/office/drawing/2014/main" id="{626F1402-2DEC-4071-84AF-350C7BF00D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47997" y="886968"/>
            <a:ext cx="48006" cy="3108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8668" y="640080"/>
            <a:ext cx="2927223" cy="3602736"/>
          </a:xfrm>
          <a:prstGeom prst="rect">
            <a:avLst/>
          </a:prstGeom>
        </p:spPr>
      </p:pic>
      <p:cxnSp>
        <p:nvCxnSpPr>
          <p:cNvPr id="33" name="Straight Connector 22">
            <a:extLst>
              <a:ext uri="{FF2B5EF4-FFF2-40B4-BE49-F238E27FC236}">
                <a16:creationId xmlns:a16="http://schemas.microsoft.com/office/drawing/2014/main" id="{04733B62-1719-4677-A612-CA0AC0AD748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0814" y="5618770"/>
            <a:ext cx="78867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34" name="Rectangle 24">
            <a:extLst>
              <a:ext uri="{FF2B5EF4-FFF2-40B4-BE49-F238E27FC236}">
                <a16:creationId xmlns:a16="http://schemas.microsoft.com/office/drawing/2014/main" id="{DA52A394-10F4-4AA5-90E4-634D1E919D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7" name="Rectangle 26">
            <a:extLst>
              <a:ext uri="{FF2B5EF4-FFF2-40B4-BE49-F238E27FC236}">
                <a16:creationId xmlns:a16="http://schemas.microsoft.com/office/drawing/2014/main" id="{07BDDC51-8BB2-42BE-8EA8-39B3E9AC1E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177174388"/>
      </p:ext>
    </p:extLst>
  </p:cSld>
  <p:clrMapOvr>
    <a:masterClrMapping/>
  </p:clrMapOvr>
</p:sld>
</file>

<file path=ppt/theme/theme1.xml><?xml version="1.0" encoding="utf-8"?>
<a:theme xmlns:a="http://schemas.openxmlformats.org/drawingml/2006/main" name="Retrospect">
  <a:themeElements>
    <a:clrScheme name="Custom 2">
      <a:dk1>
        <a:sysClr val="windowText" lastClr="000000"/>
      </a:dk1>
      <a:lt1>
        <a:sysClr val="window" lastClr="FFFFFF"/>
      </a:lt1>
      <a:dk2>
        <a:srgbClr val="455F51"/>
      </a:dk2>
      <a:lt2>
        <a:srgbClr val="E2DFCC"/>
      </a:lt2>
      <a:accent1>
        <a:srgbClr val="593500"/>
      </a:accent1>
      <a:accent2>
        <a:srgbClr val="B1C8A8"/>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4d488891-4604-49a6-8f65-f59f56286ea6"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76F3516F2E58348AC709F0649695CE1" ma:contentTypeVersion="14" ma:contentTypeDescription="Create a new document." ma:contentTypeScope="" ma:versionID="765942d5e1efdecdc108fd44e501a1a2">
  <xsd:schema xmlns:xsd="http://www.w3.org/2001/XMLSchema" xmlns:xs="http://www.w3.org/2001/XMLSchema" xmlns:p="http://schemas.microsoft.com/office/2006/metadata/properties" xmlns:ns3="4d488891-4604-49a6-8f65-f59f56286ea6" xmlns:ns4="ecfecdc0-af05-4507-85af-276338b7d4a4" targetNamespace="http://schemas.microsoft.com/office/2006/metadata/properties" ma:root="true" ma:fieldsID="e60adc4bd1c6d541ee1f9d28a97f3534" ns3:_="" ns4:_="">
    <xsd:import namespace="4d488891-4604-49a6-8f65-f59f56286ea6"/>
    <xsd:import namespace="ecfecdc0-af05-4507-85af-276338b7d4a4"/>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DateTaken" minOccurs="0"/>
                <xsd:element ref="ns3:_activity" minOccurs="0"/>
                <xsd:element ref="ns3:MediaServiceObjectDetectorVersions" minOccurs="0"/>
                <xsd:element ref="ns3:MediaServiceAuto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488891-4604-49a6-8f65-f59f56286e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AutoTags" ma:index="18" nillable="true" ma:displayName="Tags" ma:internalName="MediaServiceAutoTags"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cfecdc0-af05-4507-85af-276338b7d4a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757DE75-8B93-4D3A-B670-8D9F7C3CD64D}">
  <ds:schemaRefs>
    <ds:schemaRef ds:uri="http://schemas.microsoft.com/sharepoint/v3/contenttype/forms"/>
  </ds:schemaRefs>
</ds:datastoreItem>
</file>

<file path=customXml/itemProps2.xml><?xml version="1.0" encoding="utf-8"?>
<ds:datastoreItem xmlns:ds="http://schemas.openxmlformats.org/officeDocument/2006/customXml" ds:itemID="{67B94B55-8F8D-44B6-88AA-FC7CFE877B4E}">
  <ds:schemaRefs>
    <ds:schemaRef ds:uri="ecfecdc0-af05-4507-85af-276338b7d4a4"/>
    <ds:schemaRef ds:uri="http://schemas.microsoft.com/office/2006/documentManagement/types"/>
    <ds:schemaRef ds:uri="4d488891-4604-49a6-8f65-f59f56286ea6"/>
    <ds:schemaRef ds:uri="http://schemas.microsoft.com/office/2006/metadata/properties"/>
    <ds:schemaRef ds:uri="http://purl.org/dc/dcmitype/"/>
    <ds:schemaRef ds:uri="http://schemas.microsoft.com/office/infopath/2007/PartnerControls"/>
    <ds:schemaRef ds:uri="http://purl.org/dc/terms/"/>
    <ds:schemaRef ds:uri="http://schemas.openxmlformats.org/package/2006/metadata/core-properties"/>
    <ds:schemaRef ds:uri="http://www.w3.org/XML/1998/namespace"/>
    <ds:schemaRef ds:uri="http://purl.org/dc/elements/1.1/"/>
  </ds:schemaRefs>
</ds:datastoreItem>
</file>

<file path=customXml/itemProps3.xml><?xml version="1.0" encoding="utf-8"?>
<ds:datastoreItem xmlns:ds="http://schemas.openxmlformats.org/officeDocument/2006/customXml" ds:itemID="{C107EEDA-AA9D-4424-B57D-BADF1020505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d488891-4604-49a6-8f65-f59f56286ea6"/>
    <ds:schemaRef ds:uri="ecfecdc0-af05-4507-85af-276338b7d4a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Retrospect</Template>
  <TotalTime>26088</TotalTime>
  <Words>3921</Words>
  <Application>Microsoft Office PowerPoint</Application>
  <PresentationFormat>On-screen Show (4:3)</PresentationFormat>
  <Paragraphs>352</Paragraphs>
  <Slides>46</Slides>
  <Notes>43</Notes>
  <HiddenSlides>0</HiddenSlides>
  <MMClips>0</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Retrospect</vt:lpstr>
      <vt:lpstr>Committed to Ending Homelessness</vt:lpstr>
      <vt:lpstr>Who We Are</vt:lpstr>
      <vt:lpstr>MISSION</vt:lpstr>
      <vt:lpstr>Service Area</vt:lpstr>
      <vt:lpstr>Who do we serve?</vt:lpstr>
      <vt:lpstr>Who do we help?  </vt:lpstr>
      <vt:lpstr>What causes people to experience homelessness?</vt:lpstr>
      <vt:lpstr>What do we do?</vt:lpstr>
      <vt:lpstr>What does it mean to be at risk?</vt:lpstr>
      <vt:lpstr>PowerPoint Presentation</vt:lpstr>
      <vt:lpstr>PowerPoint Presentation</vt:lpstr>
      <vt:lpstr>HOPE Center</vt:lpstr>
      <vt:lpstr>PowerPoint Presentation</vt:lpstr>
      <vt:lpstr>Volunteer at the HOPE Center! With the new building the shifts will be extending to reflect JOURNEYS changing hours</vt:lpstr>
      <vt:lpstr>Volunteer at the HOPE Center! With the new building the shifts will be extending to reflect JOURNEYS changing hours</vt:lpstr>
      <vt:lpstr>Critical Importance of the HOPE Center: Over 65 Free Onsite Supportive Services</vt:lpstr>
      <vt:lpstr>PADS  October 1st – April 30th</vt:lpstr>
      <vt:lpstr>Become a PADS Volunteer! </vt:lpstr>
      <vt:lpstr>Become a PADS Volunteer!</vt:lpstr>
      <vt:lpstr>Become a PADS Volunteer! Volunteers are urgently needed for the SECOND and THIRD shifts.   At least one man and one woman is required for each shift. </vt:lpstr>
      <vt:lpstr>Become a PADS Volunteer!</vt:lpstr>
      <vt:lpstr>PADS site Locations October 2023- April 2024- These sites are kept private from public to prevent people sending unvetted people to sites</vt:lpstr>
      <vt:lpstr>Critical Importance of the PADS program</vt:lpstr>
      <vt:lpstr>PADS overnight shelter ineligibility</vt:lpstr>
      <vt:lpstr>Pathways Housing Readiness Program Supportive Housing</vt:lpstr>
      <vt:lpstr>How does someone become a client?</vt:lpstr>
      <vt:lpstr>How do we pay for free client services? JOURNEYS is a 501(c)(3) Not-for-Profit Agency.  Our funding comes from a number of sources</vt:lpstr>
      <vt:lpstr>Ways to Get Involved</vt:lpstr>
      <vt:lpstr>What is the role of a volunteer?</vt:lpstr>
      <vt:lpstr>Maintain Safe and Strong Boundaries</vt:lpstr>
      <vt:lpstr>Maintain Safe and Strong Boundaries</vt:lpstr>
      <vt:lpstr>Confidentiality</vt:lpstr>
      <vt:lpstr>Phone Policy</vt:lpstr>
      <vt:lpstr>Dress Code</vt:lpstr>
      <vt:lpstr>Unsure of What to Do?</vt:lpstr>
      <vt:lpstr>Youth Volunteer Opportunities</vt:lpstr>
      <vt:lpstr>COVID – 19 Policy at PADS Highlights</vt:lpstr>
      <vt:lpstr>COVID-19 Policies and Procedures</vt:lpstr>
      <vt:lpstr>COVID-19 Policies and Procedures</vt:lpstr>
      <vt:lpstr>Special Events &amp; Group Volunteering</vt:lpstr>
      <vt:lpstr>Young Professionals Board</vt:lpstr>
      <vt:lpstr>Other Ways to Get Involved:</vt:lpstr>
      <vt:lpstr>What’s next?</vt:lpstr>
      <vt:lpstr>Volunteer Background Check Policy</vt:lpstr>
      <vt:lpstr>Volunteer Information Form (required)</vt:lpstr>
      <vt:lpstr>Contact Danielle Kadamian at d.kadamian@journeystheroadhome.org   Thank you!</vt:lpstr>
    </vt:vector>
  </TitlesOfParts>
  <Company>Annika Shultz Design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VOLUNTEER ORIENTATION</dc:title>
  <dc:creator>Lisa Eckert Design</dc:creator>
  <cp:lastModifiedBy>Jenna Winters</cp:lastModifiedBy>
  <cp:revision>1066</cp:revision>
  <cp:lastPrinted>2022-12-02T18:36:33Z</cp:lastPrinted>
  <dcterms:created xsi:type="dcterms:W3CDTF">2015-08-20T11:30:37Z</dcterms:created>
  <dcterms:modified xsi:type="dcterms:W3CDTF">2024-01-04T21:43:48Z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0x010100C76F3516F2E58348AC709F0649695CE1</vt:lpwstr>
  </property>
</Properties>
</file>